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notesSlides/notesSlide3.xml" ContentType="application/vnd.openxmlformats-officedocument.presentationml.notesSlide+xml"/>
  <Override PartName="/ppt/charts/chart2.xml" ContentType="application/vnd.openxmlformats-officedocument.drawingml.char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9"/>
  </p:notesMasterIdLst>
  <p:sldIdLst>
    <p:sldId id="283" r:id="rId2"/>
    <p:sldId id="266" r:id="rId3"/>
    <p:sldId id="289" r:id="rId4"/>
    <p:sldId id="282" r:id="rId5"/>
    <p:sldId id="265" r:id="rId6"/>
    <p:sldId id="256" r:id="rId7"/>
    <p:sldId id="274" r:id="rId8"/>
    <p:sldId id="263" r:id="rId9"/>
    <p:sldId id="269" r:id="rId10"/>
    <p:sldId id="271" r:id="rId11"/>
    <p:sldId id="270" r:id="rId12"/>
    <p:sldId id="273" r:id="rId13"/>
    <p:sldId id="272" r:id="rId14"/>
    <p:sldId id="276" r:id="rId15"/>
    <p:sldId id="258" r:id="rId16"/>
    <p:sldId id="277" r:id="rId17"/>
    <p:sldId id="285" r:id="rId18"/>
    <p:sldId id="278" r:id="rId19"/>
    <p:sldId id="284" r:id="rId20"/>
    <p:sldId id="267" r:id="rId21"/>
    <p:sldId id="280" r:id="rId22"/>
    <p:sldId id="286" r:id="rId23"/>
    <p:sldId id="261" r:id="rId24"/>
    <p:sldId id="281" r:id="rId25"/>
    <p:sldId id="259" r:id="rId26"/>
    <p:sldId id="287" r:id="rId27"/>
    <p:sldId id="288" r:id="rId28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037" autoAdjust="0"/>
    <p:restoredTop sz="47122" autoAdjust="0"/>
  </p:normalViewPr>
  <p:slideViewPr>
    <p:cSldViewPr snapToGrid="0">
      <p:cViewPr varScale="1">
        <p:scale>
          <a:sx n="46" d="100"/>
          <a:sy n="46" d="100"/>
        </p:scale>
        <p:origin x="1176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15"/>
      <c:hPercent val="51"/>
      <c:rotY val="20"/>
      <c:depthPercent val="100"/>
      <c:rAngAx val="1"/>
    </c:view3D>
    <c:floor>
      <c:thickness val="0"/>
      <c:spPr>
        <a:solidFill>
          <a:srgbClr val="C0C0C0"/>
        </a:solidFill>
        <a:ln w="3175">
          <a:solidFill>
            <a:schemeClr val="tx1"/>
          </a:solidFill>
          <a:prstDash val="solid"/>
        </a:ln>
      </c:spPr>
    </c:floor>
    <c:sideWall>
      <c:thickness val="0"/>
      <c:spPr>
        <a:noFill/>
        <a:ln w="12700">
          <a:solidFill>
            <a:schemeClr val="tx1"/>
          </a:solidFill>
          <a:prstDash val="solid"/>
        </a:ln>
      </c:spPr>
    </c:sideWall>
    <c:backWall>
      <c:thickness val="0"/>
      <c:spPr>
        <a:noFill/>
        <a:ln w="12700">
          <a:solidFill>
            <a:schemeClr val="tx1"/>
          </a:solidFill>
          <a:prstDash val="solid"/>
        </a:ln>
      </c:spPr>
    </c:backWall>
    <c:plotArea>
      <c:layout>
        <c:manualLayout>
          <c:layoutTarget val="inner"/>
          <c:xMode val="edge"/>
          <c:yMode val="edge"/>
          <c:x val="0.11786600496277916"/>
          <c:y val="5.4502369668246446E-2"/>
          <c:w val="0.86972704714640203"/>
          <c:h val="0.72748815165876779"/>
        </c:manualLayout>
      </c:layout>
      <c:bar3D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</c:strCache>
            </c:strRef>
          </c:tx>
          <c:spPr>
            <a:solidFill>
              <a:schemeClr val="accent1"/>
            </a:solidFill>
            <a:ln w="12671">
              <a:solidFill>
                <a:schemeClr val="tx1"/>
              </a:solidFill>
              <a:prstDash val="solid"/>
            </a:ln>
          </c:spPr>
          <c:invertIfNegative val="0"/>
          <c:dLbls>
            <c:dLbl>
              <c:idx val="0"/>
              <c:layout>
                <c:manualLayout>
                  <c:x val="6.6589825470578477E-3"/>
                  <c:y val="-5.1979254484042066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layout>
                <c:manualLayout>
                  <c:x val="1.106618745348157E-2"/>
                  <c:y val="-4.4600272507264928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"/>
              <c:layout>
                <c:manualLayout>
                  <c:x val="4.5503666238869865E-3"/>
                  <c:y val="-3.1238630622310526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3"/>
              <c:layout>
                <c:manualLayout>
                  <c:x val="7.7167460792876043E-3"/>
                  <c:y val="-3.1473086935778848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4"/>
              <c:layout>
                <c:manualLayout>
                  <c:x val="7.9031329067840855E-3"/>
                  <c:y val="-2.4094104959001824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5"/>
              <c:layout>
                <c:manualLayout>
                  <c:x val="6.8488249451986137E-3"/>
                  <c:y val="-5.175571312799818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6"/>
              <c:layout>
                <c:manualLayout>
                  <c:x val="7.0350811107538604E-3"/>
                  <c:y val="-3.7502432297959881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7"/>
              <c:layout>
                <c:manualLayout>
                  <c:x val="8.0242292915609463E-3"/>
                  <c:y val="-8.5094982188972976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8"/>
              <c:layout>
                <c:manualLayout>
                  <c:x val="9.4513109081393806E-3"/>
                  <c:y val="-7.1662298456074094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9"/>
              <c:layout>
                <c:manualLayout>
                  <c:x val="1.5841041019103948E-2"/>
                  <c:y val="-1.494098228821059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 w="25342">
                <a:noFill/>
              </a:ln>
            </c:spPr>
            <c:txPr>
              <a:bodyPr/>
              <a:lstStyle/>
              <a:p>
                <a:pPr>
                  <a:defRPr sz="1796" b="1" i="0" u="none" strike="noStrike" baseline="0">
                    <a:solidFill>
                      <a:schemeClr val="tx1"/>
                    </a:solidFill>
                    <a:latin typeface="Tahoma"/>
                    <a:ea typeface="Tahoma"/>
                    <a:cs typeface="Tahoma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Sheet1!$B$1:$K$1</c:f>
              <c:strCache>
                <c:ptCount val="10"/>
                <c:pt idx="0">
                  <c:v>1st</c:v>
                </c:pt>
                <c:pt idx="1">
                  <c:v>2nd</c:v>
                </c:pt>
                <c:pt idx="2">
                  <c:v>3rd</c:v>
                </c:pt>
                <c:pt idx="3">
                  <c:v>4th</c:v>
                </c:pt>
                <c:pt idx="4">
                  <c:v>5th</c:v>
                </c:pt>
                <c:pt idx="5">
                  <c:v>6th</c:v>
                </c:pt>
                <c:pt idx="6">
                  <c:v>7th</c:v>
                </c:pt>
                <c:pt idx="7">
                  <c:v>8th</c:v>
                </c:pt>
                <c:pt idx="8">
                  <c:v>9th</c:v>
                </c:pt>
                <c:pt idx="9">
                  <c:v>10th</c:v>
                </c:pt>
              </c:strCache>
            </c:strRef>
          </c:cat>
          <c:val>
            <c:numRef>
              <c:f>Sheet1!$B$2:$K$2</c:f>
              <c:numCache>
                <c:formatCode>General</c:formatCode>
                <c:ptCount val="10"/>
                <c:pt idx="0">
                  <c:v>3.2</c:v>
                </c:pt>
                <c:pt idx="1">
                  <c:v>4.3</c:v>
                </c:pt>
                <c:pt idx="2">
                  <c:v>5</c:v>
                </c:pt>
                <c:pt idx="3">
                  <c:v>5.9</c:v>
                </c:pt>
                <c:pt idx="4">
                  <c:v>6.8</c:v>
                </c:pt>
                <c:pt idx="5">
                  <c:v>8.1999999999999993</c:v>
                </c:pt>
                <c:pt idx="6">
                  <c:v>9.6999999999999993</c:v>
                </c:pt>
                <c:pt idx="7">
                  <c:v>12</c:v>
                </c:pt>
                <c:pt idx="8">
                  <c:v>15.6</c:v>
                </c:pt>
                <c:pt idx="9">
                  <c:v>29.5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gapDepth val="0"/>
        <c:shape val="box"/>
        <c:axId val="-43723904"/>
        <c:axId val="-43717920"/>
        <c:axId val="0"/>
      </c:bar3DChart>
      <c:catAx>
        <c:axId val="-43723904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sz="1796" b="1" i="0" u="none" strike="noStrike" baseline="0">
                    <a:solidFill>
                      <a:schemeClr val="tx1"/>
                    </a:solidFill>
                    <a:latin typeface="Tahoma"/>
                    <a:ea typeface="Tahoma"/>
                    <a:cs typeface="Tahoma"/>
                  </a:defRPr>
                </a:pPr>
                <a:r>
                  <a:rPr lang="en-PH"/>
                  <a:t>Decile</a:t>
                </a:r>
              </a:p>
            </c:rich>
          </c:tx>
          <c:layout>
            <c:manualLayout>
              <c:xMode val="edge"/>
              <c:yMode val="edge"/>
              <c:x val="0.4987593052109181"/>
              <c:y val="0.86729857819905209"/>
            </c:manualLayout>
          </c:layout>
          <c:overlay val="0"/>
          <c:spPr>
            <a:noFill/>
            <a:ln w="25342">
              <a:noFill/>
            </a:ln>
          </c:spPr>
        </c:title>
        <c:numFmt formatCode="General" sourceLinked="1"/>
        <c:majorTickMark val="out"/>
        <c:minorTickMark val="none"/>
        <c:tickLblPos val="low"/>
        <c:spPr>
          <a:ln w="3168">
            <a:solidFill>
              <a:schemeClr val="tx1"/>
            </a:solidFill>
            <a:prstDash val="solid"/>
          </a:ln>
        </c:spPr>
        <c:txPr>
          <a:bodyPr rot="0" vert="horz"/>
          <a:lstStyle/>
          <a:p>
            <a:pPr>
              <a:defRPr sz="1596" b="1" i="0" u="none" strike="noStrike" baseline="0">
                <a:solidFill>
                  <a:schemeClr val="tx1"/>
                </a:solidFill>
                <a:latin typeface="Tahoma"/>
                <a:ea typeface="Tahoma"/>
                <a:cs typeface="Tahoma"/>
              </a:defRPr>
            </a:pPr>
            <a:endParaRPr lang="en-US"/>
          </a:p>
        </c:txPr>
        <c:crossAx val="-43717920"/>
        <c:crosses val="autoZero"/>
        <c:auto val="1"/>
        <c:lblAlgn val="ctr"/>
        <c:lblOffset val="100"/>
        <c:tickLblSkip val="1"/>
        <c:tickMarkSkip val="1"/>
        <c:noMultiLvlLbl val="0"/>
      </c:catAx>
      <c:valAx>
        <c:axId val="-43717920"/>
        <c:scaling>
          <c:orientation val="minMax"/>
        </c:scaling>
        <c:delete val="0"/>
        <c:axPos val="l"/>
        <c:majorGridlines>
          <c:spPr>
            <a:ln w="3168">
              <a:solidFill>
                <a:schemeClr val="tx1"/>
              </a:solidFill>
              <a:prstDash val="solid"/>
            </a:ln>
          </c:spPr>
        </c:majorGridlines>
        <c:title>
          <c:tx>
            <c:rich>
              <a:bodyPr/>
              <a:lstStyle/>
              <a:p>
                <a:pPr>
                  <a:defRPr sz="1796" b="1" i="0" u="none" strike="noStrike" baseline="0">
                    <a:solidFill>
                      <a:schemeClr val="tx1"/>
                    </a:solidFill>
                    <a:latin typeface="Tahoma"/>
                    <a:ea typeface="Tahoma"/>
                    <a:cs typeface="Tahoma"/>
                  </a:defRPr>
                </a:pPr>
                <a:r>
                  <a:rPr lang="en-PH"/>
                  <a:t>% of Income</a:t>
                </a:r>
              </a:p>
            </c:rich>
          </c:tx>
          <c:layout>
            <c:manualLayout>
              <c:xMode val="edge"/>
              <c:yMode val="edge"/>
              <c:x val="7.9404466501240695E-2"/>
              <c:y val="0.22985781990521326"/>
            </c:manualLayout>
          </c:layout>
          <c:overlay val="0"/>
          <c:spPr>
            <a:noFill/>
            <a:ln w="25342">
              <a:noFill/>
            </a:ln>
          </c:spPr>
        </c:title>
        <c:numFmt formatCode="General" sourceLinked="1"/>
        <c:majorTickMark val="out"/>
        <c:minorTickMark val="none"/>
        <c:tickLblPos val="nextTo"/>
        <c:spPr>
          <a:ln w="3168">
            <a:solidFill>
              <a:schemeClr val="tx1"/>
            </a:solidFill>
            <a:prstDash val="solid"/>
          </a:ln>
        </c:spPr>
        <c:txPr>
          <a:bodyPr rot="0" vert="horz"/>
          <a:lstStyle/>
          <a:p>
            <a:pPr>
              <a:defRPr sz="1796" b="1" i="0" u="none" strike="noStrike" baseline="0">
                <a:solidFill>
                  <a:schemeClr val="tx1"/>
                </a:solidFill>
                <a:latin typeface="Tahoma"/>
                <a:ea typeface="Tahoma"/>
                <a:cs typeface="Tahoma"/>
              </a:defRPr>
            </a:pPr>
            <a:endParaRPr lang="en-US"/>
          </a:p>
        </c:txPr>
        <c:crossAx val="-43723904"/>
        <c:crosses val="autoZero"/>
        <c:crossBetween val="between"/>
      </c:valAx>
      <c:spPr>
        <a:noFill/>
        <a:ln w="25342">
          <a:noFill/>
        </a:ln>
      </c:spPr>
    </c:plotArea>
    <c:plotVisOnly val="1"/>
    <c:dispBlanksAs val="gap"/>
    <c:showDLblsOverMax val="0"/>
  </c:chart>
  <c:spPr>
    <a:noFill/>
    <a:ln>
      <a:noFill/>
    </a:ln>
  </c:spPr>
  <c:txPr>
    <a:bodyPr/>
    <a:lstStyle/>
    <a:p>
      <a:pPr>
        <a:defRPr sz="1796" b="1" i="0" u="none" strike="noStrike" baseline="0">
          <a:solidFill>
            <a:schemeClr val="tx1"/>
          </a:solidFill>
          <a:latin typeface="Tahoma"/>
          <a:ea typeface="Tahoma"/>
          <a:cs typeface="Tahoma"/>
        </a:defRPr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15"/>
      <c:hPercent val="51"/>
      <c:rotY val="20"/>
      <c:depthPercent val="100"/>
      <c:rAngAx val="1"/>
    </c:view3D>
    <c:floor>
      <c:thickness val="0"/>
      <c:spPr>
        <a:solidFill>
          <a:srgbClr val="C0C0C0"/>
        </a:solidFill>
        <a:ln w="3175">
          <a:solidFill>
            <a:schemeClr val="tx1"/>
          </a:solidFill>
          <a:prstDash val="solid"/>
        </a:ln>
      </c:spPr>
    </c:floor>
    <c:sideWall>
      <c:thickness val="0"/>
      <c:spPr>
        <a:noFill/>
        <a:ln w="12700">
          <a:solidFill>
            <a:schemeClr val="tx1"/>
          </a:solidFill>
          <a:prstDash val="solid"/>
        </a:ln>
      </c:spPr>
    </c:sideWall>
    <c:backWall>
      <c:thickness val="0"/>
      <c:spPr>
        <a:noFill/>
        <a:ln w="12700">
          <a:solidFill>
            <a:schemeClr val="tx1"/>
          </a:solidFill>
          <a:prstDash val="solid"/>
        </a:ln>
      </c:spPr>
    </c:backWall>
    <c:plotArea>
      <c:layout>
        <c:manualLayout>
          <c:layoutTarget val="inner"/>
          <c:xMode val="edge"/>
          <c:yMode val="edge"/>
          <c:x val="0.13027298326119832"/>
          <c:y val="7.2357470347852088E-2"/>
          <c:w val="0.86972704714640203"/>
          <c:h val="0.74644549763033174"/>
        </c:manualLayout>
      </c:layout>
      <c:bar3DChart>
        <c:barDir val="col"/>
        <c:grouping val="stacked"/>
        <c:varyColors val="0"/>
        <c:ser>
          <c:idx val="0"/>
          <c:order val="0"/>
          <c:tx>
            <c:strRef>
              <c:f>Sheet1!$A$2</c:f>
              <c:strCache>
                <c:ptCount val="1"/>
              </c:strCache>
            </c:strRef>
          </c:tx>
          <c:spPr>
            <a:solidFill>
              <a:schemeClr val="accent1"/>
            </a:solidFill>
            <a:ln w="12700">
              <a:solidFill>
                <a:schemeClr val="tx1"/>
              </a:solidFill>
              <a:prstDash val="solid"/>
            </a:ln>
          </c:spPr>
          <c:invertIfNegative val="0"/>
          <c:cat>
            <c:strRef>
              <c:f>Sheet1!$B$1:$G$1</c:f>
              <c:strCache>
                <c:ptCount val="6"/>
                <c:pt idx="0">
                  <c:v>1st to 5th</c:v>
                </c:pt>
                <c:pt idx="1">
                  <c:v>6th</c:v>
                </c:pt>
                <c:pt idx="2">
                  <c:v>7th</c:v>
                </c:pt>
                <c:pt idx="3">
                  <c:v>8th</c:v>
                </c:pt>
                <c:pt idx="4">
                  <c:v>9th</c:v>
                </c:pt>
                <c:pt idx="5">
                  <c:v>10th</c:v>
                </c:pt>
              </c:strCache>
            </c:strRef>
          </c:cat>
          <c:val>
            <c:numRef>
              <c:f>Sheet1!$B$2:$G$2</c:f>
              <c:numCache>
                <c:formatCode>General</c:formatCode>
                <c:ptCount val="6"/>
                <c:pt idx="0">
                  <c:v>3.2</c:v>
                </c:pt>
                <c:pt idx="1">
                  <c:v>8.1999999999999993</c:v>
                </c:pt>
                <c:pt idx="2">
                  <c:v>9.6999999999999993</c:v>
                </c:pt>
                <c:pt idx="3">
                  <c:v>12</c:v>
                </c:pt>
                <c:pt idx="4">
                  <c:v>15.6</c:v>
                </c:pt>
                <c:pt idx="5">
                  <c:v>29.5</c:v>
                </c:pt>
              </c:numCache>
            </c:numRef>
          </c:val>
        </c:ser>
        <c:ser>
          <c:idx val="1"/>
          <c:order val="1"/>
          <c:tx>
            <c:strRef>
              <c:f>Sheet1!$A$3</c:f>
              <c:strCache>
                <c:ptCount val="1"/>
              </c:strCache>
            </c:strRef>
          </c:tx>
          <c:spPr>
            <a:solidFill>
              <a:schemeClr val="accent2"/>
            </a:solidFill>
            <a:ln w="12700">
              <a:solidFill>
                <a:schemeClr val="tx1"/>
              </a:solidFill>
              <a:prstDash val="solid"/>
            </a:ln>
          </c:spPr>
          <c:invertIfNegative val="0"/>
          <c:cat>
            <c:strRef>
              <c:f>Sheet1!$B$1:$G$1</c:f>
              <c:strCache>
                <c:ptCount val="6"/>
                <c:pt idx="0">
                  <c:v>1st to 5th</c:v>
                </c:pt>
                <c:pt idx="1">
                  <c:v>6th</c:v>
                </c:pt>
                <c:pt idx="2">
                  <c:v>7th</c:v>
                </c:pt>
                <c:pt idx="3">
                  <c:v>8th</c:v>
                </c:pt>
                <c:pt idx="4">
                  <c:v>9th</c:v>
                </c:pt>
                <c:pt idx="5">
                  <c:v>10th</c:v>
                </c:pt>
              </c:strCache>
            </c:strRef>
          </c:cat>
          <c:val>
            <c:numRef>
              <c:f>Sheet1!$B$3:$G$3</c:f>
              <c:numCache>
                <c:formatCode>General</c:formatCode>
                <c:ptCount val="6"/>
                <c:pt idx="0">
                  <c:v>4.3</c:v>
                </c:pt>
              </c:numCache>
            </c:numRef>
          </c:val>
        </c:ser>
        <c:ser>
          <c:idx val="2"/>
          <c:order val="2"/>
          <c:tx>
            <c:strRef>
              <c:f>Sheet1!$A$4</c:f>
              <c:strCache>
                <c:ptCount val="1"/>
              </c:strCache>
            </c:strRef>
          </c:tx>
          <c:spPr>
            <a:solidFill>
              <a:schemeClr val="hlink"/>
            </a:solidFill>
            <a:ln w="12700">
              <a:solidFill>
                <a:schemeClr val="tx1"/>
              </a:solidFill>
              <a:prstDash val="solid"/>
            </a:ln>
          </c:spPr>
          <c:invertIfNegative val="0"/>
          <c:cat>
            <c:strRef>
              <c:f>Sheet1!$B$1:$G$1</c:f>
              <c:strCache>
                <c:ptCount val="6"/>
                <c:pt idx="0">
                  <c:v>1st to 5th</c:v>
                </c:pt>
                <c:pt idx="1">
                  <c:v>6th</c:v>
                </c:pt>
                <c:pt idx="2">
                  <c:v>7th</c:v>
                </c:pt>
                <c:pt idx="3">
                  <c:v>8th</c:v>
                </c:pt>
                <c:pt idx="4">
                  <c:v>9th</c:v>
                </c:pt>
                <c:pt idx="5">
                  <c:v>10th</c:v>
                </c:pt>
              </c:strCache>
            </c:strRef>
          </c:cat>
          <c:val>
            <c:numRef>
              <c:f>Sheet1!$B$4:$G$4</c:f>
              <c:numCache>
                <c:formatCode>General</c:formatCode>
                <c:ptCount val="6"/>
                <c:pt idx="0">
                  <c:v>5</c:v>
                </c:pt>
              </c:numCache>
            </c:numRef>
          </c:val>
        </c:ser>
        <c:ser>
          <c:idx val="3"/>
          <c:order val="3"/>
          <c:tx>
            <c:strRef>
              <c:f>Sheet1!$A$5</c:f>
              <c:strCache>
                <c:ptCount val="1"/>
              </c:strCache>
            </c:strRef>
          </c:tx>
          <c:spPr>
            <a:solidFill>
              <a:schemeClr val="folHlink"/>
            </a:solidFill>
            <a:ln w="12700">
              <a:solidFill>
                <a:schemeClr val="tx1"/>
              </a:solidFill>
              <a:prstDash val="solid"/>
            </a:ln>
          </c:spPr>
          <c:invertIfNegative val="0"/>
          <c:cat>
            <c:strRef>
              <c:f>Sheet1!$B$1:$G$1</c:f>
              <c:strCache>
                <c:ptCount val="6"/>
                <c:pt idx="0">
                  <c:v>1st to 5th</c:v>
                </c:pt>
                <c:pt idx="1">
                  <c:v>6th</c:v>
                </c:pt>
                <c:pt idx="2">
                  <c:v>7th</c:v>
                </c:pt>
                <c:pt idx="3">
                  <c:v>8th</c:v>
                </c:pt>
                <c:pt idx="4">
                  <c:v>9th</c:v>
                </c:pt>
                <c:pt idx="5">
                  <c:v>10th</c:v>
                </c:pt>
              </c:strCache>
            </c:strRef>
          </c:cat>
          <c:val>
            <c:numRef>
              <c:f>Sheet1!$B$5:$G$5</c:f>
              <c:numCache>
                <c:formatCode>General</c:formatCode>
                <c:ptCount val="6"/>
                <c:pt idx="0">
                  <c:v>5.9</c:v>
                </c:pt>
              </c:numCache>
            </c:numRef>
          </c:val>
        </c:ser>
        <c:ser>
          <c:idx val="4"/>
          <c:order val="4"/>
          <c:tx>
            <c:strRef>
              <c:f>Sheet1!$A$6</c:f>
              <c:strCache>
                <c:ptCount val="1"/>
              </c:strCache>
            </c:strRef>
          </c:tx>
          <c:spPr>
            <a:solidFill>
              <a:schemeClr val="bg2"/>
            </a:solidFill>
            <a:ln w="12700">
              <a:solidFill>
                <a:schemeClr val="tx1"/>
              </a:solidFill>
              <a:prstDash val="solid"/>
            </a:ln>
          </c:spPr>
          <c:invertIfNegative val="0"/>
          <c:cat>
            <c:strRef>
              <c:f>Sheet1!$B$1:$G$1</c:f>
              <c:strCache>
                <c:ptCount val="6"/>
                <c:pt idx="0">
                  <c:v>1st to 5th</c:v>
                </c:pt>
                <c:pt idx="1">
                  <c:v>6th</c:v>
                </c:pt>
                <c:pt idx="2">
                  <c:v>7th</c:v>
                </c:pt>
                <c:pt idx="3">
                  <c:v>8th</c:v>
                </c:pt>
                <c:pt idx="4">
                  <c:v>9th</c:v>
                </c:pt>
                <c:pt idx="5">
                  <c:v>10th</c:v>
                </c:pt>
              </c:strCache>
            </c:strRef>
          </c:cat>
          <c:val>
            <c:numRef>
              <c:f>Sheet1!$B$6:$G$6</c:f>
              <c:numCache>
                <c:formatCode>General</c:formatCode>
                <c:ptCount val="6"/>
                <c:pt idx="0">
                  <c:v>6.8</c:v>
                </c:pt>
              </c:numCache>
            </c:numRef>
          </c:val>
        </c:ser>
        <c:ser>
          <c:idx val="5"/>
          <c:order val="5"/>
          <c:tx>
            <c:strRef>
              <c:f>Sheet1!$A$7</c:f>
              <c:strCache>
                <c:ptCount val="1"/>
              </c:strCache>
            </c:strRef>
          </c:tx>
          <c:spPr>
            <a:solidFill>
              <a:schemeClr val="tx2"/>
            </a:solidFill>
            <a:ln w="12700">
              <a:solidFill>
                <a:schemeClr val="tx1"/>
              </a:solidFill>
              <a:prstDash val="solid"/>
            </a:ln>
          </c:spPr>
          <c:invertIfNegative val="0"/>
          <c:cat>
            <c:strRef>
              <c:f>Sheet1!$B$1:$G$1</c:f>
              <c:strCache>
                <c:ptCount val="6"/>
                <c:pt idx="0">
                  <c:v>1st to 5th</c:v>
                </c:pt>
                <c:pt idx="1">
                  <c:v>6th</c:v>
                </c:pt>
                <c:pt idx="2">
                  <c:v>7th</c:v>
                </c:pt>
                <c:pt idx="3">
                  <c:v>8th</c:v>
                </c:pt>
                <c:pt idx="4">
                  <c:v>9th</c:v>
                </c:pt>
                <c:pt idx="5">
                  <c:v>10th</c:v>
                </c:pt>
              </c:strCache>
            </c:strRef>
          </c:cat>
          <c:val>
            <c:numRef>
              <c:f>Sheet1!$B$7:$G$7</c:f>
              <c:numCache>
                <c:formatCode>General</c:formatCode>
                <c:ptCount val="6"/>
              </c:numCache>
            </c:numRef>
          </c:val>
        </c:ser>
        <c:ser>
          <c:idx val="6"/>
          <c:order val="6"/>
          <c:tx>
            <c:strRef>
              <c:f>Sheet1!$A$8</c:f>
              <c:strCache>
                <c:ptCount val="1"/>
              </c:strCache>
            </c:strRef>
          </c:tx>
          <c:spPr>
            <a:solidFill>
              <a:srgbClr val="0066CC"/>
            </a:solidFill>
            <a:ln w="12700">
              <a:solidFill>
                <a:schemeClr val="tx1"/>
              </a:solidFill>
              <a:prstDash val="solid"/>
            </a:ln>
          </c:spPr>
          <c:invertIfNegative val="0"/>
          <c:cat>
            <c:strRef>
              <c:f>Sheet1!$B$1:$G$1</c:f>
              <c:strCache>
                <c:ptCount val="6"/>
                <c:pt idx="0">
                  <c:v>1st to 5th</c:v>
                </c:pt>
                <c:pt idx="1">
                  <c:v>6th</c:v>
                </c:pt>
                <c:pt idx="2">
                  <c:v>7th</c:v>
                </c:pt>
                <c:pt idx="3">
                  <c:v>8th</c:v>
                </c:pt>
                <c:pt idx="4">
                  <c:v>9th</c:v>
                </c:pt>
                <c:pt idx="5">
                  <c:v>10th</c:v>
                </c:pt>
              </c:strCache>
            </c:strRef>
          </c:cat>
          <c:val>
            <c:numRef>
              <c:f>Sheet1!$B$8:$G$8</c:f>
              <c:numCache>
                <c:formatCode>General</c:formatCode>
                <c:ptCount val="6"/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gapDepth val="0"/>
        <c:shape val="box"/>
        <c:axId val="-1885738368"/>
        <c:axId val="-1885720416"/>
        <c:axId val="0"/>
      </c:bar3DChart>
      <c:catAx>
        <c:axId val="-1885738368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sz="1800" b="1" i="0" u="none" strike="noStrike" baseline="0">
                    <a:solidFill>
                      <a:schemeClr val="tx1"/>
                    </a:solidFill>
                    <a:latin typeface="Tahoma"/>
                    <a:ea typeface="Tahoma"/>
                    <a:cs typeface="Tahoma"/>
                  </a:defRPr>
                </a:pPr>
                <a:r>
                  <a:rPr lang="en-PH"/>
                  <a:t>Decile</a:t>
                </a:r>
              </a:p>
            </c:rich>
          </c:tx>
          <c:layout>
            <c:manualLayout>
              <c:xMode val="edge"/>
              <c:yMode val="edge"/>
              <c:x val="0.47394535120196063"/>
              <c:y val="0.89577967706568318"/>
            </c:manualLayout>
          </c:layout>
          <c:overlay val="0"/>
          <c:spPr>
            <a:noFill/>
            <a:ln w="25399">
              <a:noFill/>
            </a:ln>
          </c:spPr>
        </c:title>
        <c:numFmt formatCode="General" sourceLinked="1"/>
        <c:majorTickMark val="out"/>
        <c:minorTickMark val="none"/>
        <c:tickLblPos val="low"/>
        <c:spPr>
          <a:ln w="3175">
            <a:solidFill>
              <a:schemeClr val="tx1"/>
            </a:solidFill>
            <a:prstDash val="solid"/>
          </a:ln>
        </c:spPr>
        <c:txPr>
          <a:bodyPr rot="0" vert="horz"/>
          <a:lstStyle/>
          <a:p>
            <a:pPr>
              <a:defRPr sz="1800" b="1" i="0" u="none" strike="noStrike" baseline="0">
                <a:solidFill>
                  <a:schemeClr val="tx1"/>
                </a:solidFill>
                <a:latin typeface="Tahoma"/>
                <a:ea typeface="Tahoma"/>
                <a:cs typeface="Tahoma"/>
              </a:defRPr>
            </a:pPr>
            <a:endParaRPr lang="en-US"/>
          </a:p>
        </c:txPr>
        <c:crossAx val="-1885720416"/>
        <c:crosses val="autoZero"/>
        <c:auto val="1"/>
        <c:lblAlgn val="ctr"/>
        <c:lblOffset val="100"/>
        <c:tickLblSkip val="1"/>
        <c:tickMarkSkip val="1"/>
        <c:noMultiLvlLbl val="0"/>
      </c:catAx>
      <c:valAx>
        <c:axId val="-1885720416"/>
        <c:scaling>
          <c:orientation val="minMax"/>
        </c:scaling>
        <c:delete val="0"/>
        <c:axPos val="l"/>
        <c:majorGridlines>
          <c:spPr>
            <a:ln w="3175">
              <a:solidFill>
                <a:schemeClr val="tx1"/>
              </a:solidFill>
              <a:prstDash val="solid"/>
            </a:ln>
          </c:spPr>
        </c:majorGridlines>
        <c:title>
          <c:tx>
            <c:rich>
              <a:bodyPr/>
              <a:lstStyle/>
              <a:p>
                <a:pPr>
                  <a:defRPr sz="1800" b="1" i="0" u="none" strike="noStrike" baseline="0">
                    <a:solidFill>
                      <a:schemeClr val="tx1"/>
                    </a:solidFill>
                    <a:latin typeface="Tahoma"/>
                    <a:ea typeface="Tahoma"/>
                    <a:cs typeface="Tahoma"/>
                  </a:defRPr>
                </a:pPr>
                <a:r>
                  <a:rPr lang="en-PH"/>
                  <a:t>% of Income</a:t>
                </a:r>
              </a:p>
            </c:rich>
          </c:tx>
          <c:layout>
            <c:manualLayout>
              <c:xMode val="edge"/>
              <c:yMode val="edge"/>
              <c:x val="8.0645161290322578E-2"/>
              <c:y val="0.23933649289099526"/>
            </c:manualLayout>
          </c:layout>
          <c:overlay val="0"/>
          <c:spPr>
            <a:noFill/>
            <a:ln w="25399">
              <a:noFill/>
            </a:ln>
          </c:spPr>
        </c:title>
        <c:numFmt formatCode="General" sourceLinked="1"/>
        <c:majorTickMark val="out"/>
        <c:minorTickMark val="none"/>
        <c:tickLblPos val="nextTo"/>
        <c:spPr>
          <a:ln w="3175">
            <a:solidFill>
              <a:schemeClr val="tx1"/>
            </a:solidFill>
            <a:prstDash val="solid"/>
          </a:ln>
        </c:spPr>
        <c:txPr>
          <a:bodyPr rot="0" vert="horz"/>
          <a:lstStyle/>
          <a:p>
            <a:pPr>
              <a:defRPr sz="1800" b="1" i="0" u="none" strike="noStrike" baseline="0">
                <a:solidFill>
                  <a:schemeClr val="tx1"/>
                </a:solidFill>
                <a:latin typeface="Tahoma"/>
                <a:ea typeface="Tahoma"/>
                <a:cs typeface="Tahoma"/>
              </a:defRPr>
            </a:pPr>
            <a:endParaRPr lang="en-US"/>
          </a:p>
        </c:txPr>
        <c:crossAx val="-1885738368"/>
        <c:crosses val="autoZero"/>
        <c:crossBetween val="between"/>
      </c:valAx>
      <c:spPr>
        <a:noFill/>
        <a:ln w="25399">
          <a:noFill/>
        </a:ln>
      </c:spPr>
    </c:plotArea>
    <c:plotVisOnly val="1"/>
    <c:dispBlanksAs val="gap"/>
    <c:showDLblsOverMax val="0"/>
  </c:chart>
  <c:spPr>
    <a:noFill/>
    <a:ln>
      <a:noFill/>
    </a:ln>
  </c:spPr>
  <c:txPr>
    <a:bodyPr/>
    <a:lstStyle/>
    <a:p>
      <a:pPr>
        <a:defRPr sz="1800" b="1" i="0" u="none" strike="noStrike" baseline="0">
          <a:solidFill>
            <a:schemeClr val="tx1"/>
          </a:solidFill>
          <a:latin typeface="Tahoma"/>
          <a:ea typeface="Tahoma"/>
          <a:cs typeface="Tahoma"/>
        </a:defRPr>
      </a:pPr>
      <a:endParaRPr lang="en-US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74704086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nternetlivestats.com/internet-users-by-country/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86428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/>
            <a:r>
              <a:rPr lang="en-US" sz="1100" dirty="0" smtClean="0"/>
              <a:t>Insert </a:t>
            </a:r>
            <a:r>
              <a:rPr lang="en-US" sz="1100" dirty="0" err="1" smtClean="0"/>
              <a:t>Kwelyo</a:t>
            </a:r>
            <a:endParaRPr lang="en-US" sz="1100" dirty="0" smtClean="0"/>
          </a:p>
          <a:p>
            <a:pPr marL="0" lvl="0" indent="0" algn="l"/>
            <a:endParaRPr lang="en-US" sz="1100" dirty="0" smtClean="0"/>
          </a:p>
          <a:p>
            <a:pPr marL="0" lvl="0" indent="0" algn="l"/>
            <a:r>
              <a:rPr lang="en-US" sz="1100" dirty="0" smtClean="0"/>
              <a:t>-an </a:t>
            </a:r>
            <a:r>
              <a:rPr lang="en-US" sz="1100" dirty="0" err="1" smtClean="0"/>
              <a:t>sms</a:t>
            </a:r>
            <a:r>
              <a:rPr lang="en-US" sz="1100" dirty="0" smtClean="0"/>
              <a:t> job service platform</a:t>
            </a:r>
          </a:p>
          <a:p>
            <a:pPr marL="0" lvl="0" indent="0" algn="l"/>
            <a:r>
              <a:rPr lang="en-US" sz="1100" dirty="0" smtClean="0"/>
              <a:t>-Connecting those with no/limited internet access to the world of internet</a:t>
            </a:r>
          </a:p>
          <a:p>
            <a:pPr marL="0" lvl="0" indent="0" algn="l"/>
            <a:endParaRPr lang="en-US" sz="1100" dirty="0" smtClean="0"/>
          </a:p>
          <a:p>
            <a:pPr marL="0" lvl="0" indent="0" algn="l"/>
            <a:endParaRPr lang="en-US" sz="1100" dirty="0" smtClean="0"/>
          </a:p>
          <a:p>
            <a:pPr marL="0" lvl="0" indent="0" algn="l"/>
            <a:r>
              <a:rPr lang="en-US" sz="1100" dirty="0" smtClean="0"/>
              <a:t>-</a:t>
            </a:r>
            <a:r>
              <a:rPr lang="en-US" sz="1100" dirty="0" err="1" smtClean="0"/>
              <a:t>labas</a:t>
            </a:r>
            <a:r>
              <a:rPr lang="en-US" sz="1100" dirty="0" smtClean="0"/>
              <a:t> ng </a:t>
            </a:r>
            <a:r>
              <a:rPr lang="en-US" sz="1100" dirty="0" err="1" smtClean="0"/>
              <a:t>kwelyo</a:t>
            </a:r>
            <a:r>
              <a:rPr lang="en-US" sz="1100" dirty="0" smtClean="0"/>
              <a:t> logo </a:t>
            </a:r>
            <a:r>
              <a:rPr lang="en-US" sz="1100" dirty="0" err="1" smtClean="0"/>
              <a:t>sa</a:t>
            </a:r>
            <a:r>
              <a:rPr lang="en-US" sz="1100" dirty="0" smtClean="0"/>
              <a:t> </a:t>
            </a:r>
            <a:r>
              <a:rPr lang="en-US" sz="1100" dirty="0" err="1" smtClean="0"/>
              <a:t>gitna</a:t>
            </a:r>
            <a:r>
              <a:rPr lang="en-US" sz="1100" dirty="0" smtClean="0"/>
              <a:t> then</a:t>
            </a:r>
          </a:p>
          <a:p>
            <a:pPr marL="0" lvl="0" indent="0" algn="l"/>
            <a:r>
              <a:rPr lang="en-US" sz="1100" dirty="0" smtClean="0"/>
              <a:t>Pictures ng workers </a:t>
            </a:r>
            <a:r>
              <a:rPr lang="en-US" sz="1100" dirty="0" err="1" smtClean="0"/>
              <a:t>sa</a:t>
            </a:r>
            <a:r>
              <a:rPr lang="en-US" sz="1100" dirty="0" smtClean="0"/>
              <a:t> </a:t>
            </a:r>
            <a:r>
              <a:rPr lang="en-US" sz="1100" dirty="0" err="1" smtClean="0"/>
              <a:t>gilid</a:t>
            </a:r>
            <a:r>
              <a:rPr lang="en-US" sz="1100" dirty="0" smtClean="0"/>
              <a:t>:</a:t>
            </a:r>
          </a:p>
          <a:p>
            <a:pPr marL="0" lvl="0" indent="0" algn="l"/>
            <a:r>
              <a:rPr lang="en-US" sz="1100" dirty="0" smtClean="0"/>
              <a:t>Then  picture ng </a:t>
            </a:r>
            <a:r>
              <a:rPr lang="en-US" sz="1100" dirty="0" err="1" smtClean="0"/>
              <a:t>internete</a:t>
            </a:r>
            <a:r>
              <a:rPr lang="en-US" sz="1100" dirty="0" smtClean="0"/>
              <a:t> opportunities </a:t>
            </a:r>
            <a:r>
              <a:rPr lang="en-US" sz="1100" dirty="0" err="1" smtClean="0"/>
              <a:t>sa</a:t>
            </a:r>
            <a:r>
              <a:rPr lang="en-US" sz="1100" dirty="0" smtClean="0"/>
              <a:t> right</a:t>
            </a:r>
            <a:endParaRPr lang="en" sz="1100" dirty="0" smtClean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577685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/>
            <a:r>
              <a:rPr lang="en-US" sz="1100" dirty="0" smtClean="0"/>
              <a:t>Insert </a:t>
            </a:r>
            <a:r>
              <a:rPr lang="en-US" sz="1100" dirty="0" err="1" smtClean="0"/>
              <a:t>Kwelyo</a:t>
            </a:r>
            <a:endParaRPr lang="en-US" sz="1100" dirty="0" smtClean="0"/>
          </a:p>
          <a:p>
            <a:pPr marL="0" lvl="0" indent="0" algn="l"/>
            <a:endParaRPr lang="en-US" sz="1100" dirty="0" smtClean="0"/>
          </a:p>
          <a:p>
            <a:pPr marL="0" lvl="0" indent="0" algn="l"/>
            <a:r>
              <a:rPr lang="en-US" sz="1100" dirty="0" smtClean="0"/>
              <a:t>-an </a:t>
            </a:r>
            <a:r>
              <a:rPr lang="en-US" sz="1100" dirty="0" err="1" smtClean="0"/>
              <a:t>sms</a:t>
            </a:r>
            <a:r>
              <a:rPr lang="en-US" sz="1100" dirty="0" smtClean="0"/>
              <a:t> job service platform</a:t>
            </a:r>
          </a:p>
          <a:p>
            <a:pPr marL="0" lvl="0" indent="0" algn="l"/>
            <a:r>
              <a:rPr lang="en-US" sz="1100" dirty="0" smtClean="0"/>
              <a:t>-Connecting those with no/limited internet access to the world of internet</a:t>
            </a:r>
          </a:p>
          <a:p>
            <a:pPr marL="0" lvl="0" indent="0" algn="l"/>
            <a:endParaRPr lang="en-US" sz="1100" dirty="0" smtClean="0"/>
          </a:p>
          <a:p>
            <a:pPr marL="0" lvl="0" indent="0" algn="l"/>
            <a:endParaRPr lang="en-US" sz="1100" dirty="0" smtClean="0"/>
          </a:p>
          <a:p>
            <a:pPr marL="0" lvl="0" indent="0" algn="l"/>
            <a:r>
              <a:rPr lang="en-US" sz="1100" dirty="0" smtClean="0"/>
              <a:t>-</a:t>
            </a:r>
            <a:r>
              <a:rPr lang="en-US" sz="1100" dirty="0" err="1" smtClean="0"/>
              <a:t>labas</a:t>
            </a:r>
            <a:r>
              <a:rPr lang="en-US" sz="1100" dirty="0" smtClean="0"/>
              <a:t> ng </a:t>
            </a:r>
            <a:r>
              <a:rPr lang="en-US" sz="1100" dirty="0" err="1" smtClean="0"/>
              <a:t>kwelyo</a:t>
            </a:r>
            <a:r>
              <a:rPr lang="en-US" sz="1100" dirty="0" smtClean="0"/>
              <a:t> logo </a:t>
            </a:r>
            <a:r>
              <a:rPr lang="en-US" sz="1100" dirty="0" err="1" smtClean="0"/>
              <a:t>sa</a:t>
            </a:r>
            <a:r>
              <a:rPr lang="en-US" sz="1100" dirty="0" smtClean="0"/>
              <a:t> </a:t>
            </a:r>
            <a:r>
              <a:rPr lang="en-US" sz="1100" dirty="0" err="1" smtClean="0"/>
              <a:t>gitna</a:t>
            </a:r>
            <a:r>
              <a:rPr lang="en-US" sz="1100" dirty="0" smtClean="0"/>
              <a:t> then</a:t>
            </a:r>
          </a:p>
          <a:p>
            <a:pPr marL="0" lvl="0" indent="0" algn="l"/>
            <a:r>
              <a:rPr lang="en-US" sz="1100" dirty="0" smtClean="0"/>
              <a:t>Pictures ng workers </a:t>
            </a:r>
            <a:r>
              <a:rPr lang="en-US" sz="1100" dirty="0" err="1" smtClean="0"/>
              <a:t>sa</a:t>
            </a:r>
            <a:r>
              <a:rPr lang="en-US" sz="1100" dirty="0" smtClean="0"/>
              <a:t> </a:t>
            </a:r>
            <a:r>
              <a:rPr lang="en-US" sz="1100" dirty="0" err="1" smtClean="0"/>
              <a:t>gilid</a:t>
            </a:r>
            <a:r>
              <a:rPr lang="en-US" sz="1100" dirty="0" smtClean="0"/>
              <a:t>:</a:t>
            </a:r>
          </a:p>
          <a:p>
            <a:pPr marL="0" lvl="0" indent="0" algn="l"/>
            <a:r>
              <a:rPr lang="en-US" sz="1100" dirty="0" smtClean="0"/>
              <a:t>Then  picture ng </a:t>
            </a:r>
            <a:r>
              <a:rPr lang="en-US" sz="1100" dirty="0" err="1" smtClean="0"/>
              <a:t>internete</a:t>
            </a:r>
            <a:r>
              <a:rPr lang="en-US" sz="1100" dirty="0" smtClean="0"/>
              <a:t> opportunities </a:t>
            </a:r>
            <a:r>
              <a:rPr lang="en-US" sz="1100" dirty="0" err="1" smtClean="0"/>
              <a:t>sa</a:t>
            </a:r>
            <a:r>
              <a:rPr lang="en-US" sz="1100" dirty="0" smtClean="0"/>
              <a:t> right</a:t>
            </a:r>
            <a:endParaRPr lang="en" sz="1100" dirty="0" smtClean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68918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/>
            <a:r>
              <a:rPr lang="en-US" sz="1100" dirty="0" smtClean="0"/>
              <a:t>Insert </a:t>
            </a:r>
            <a:r>
              <a:rPr lang="en-US" sz="1100" dirty="0" err="1" smtClean="0"/>
              <a:t>Kwelyo</a:t>
            </a:r>
            <a:endParaRPr lang="en-US" sz="1100" dirty="0" smtClean="0"/>
          </a:p>
          <a:p>
            <a:pPr marL="0" lvl="0" indent="0" algn="l"/>
            <a:endParaRPr lang="en-US" sz="1100" dirty="0" smtClean="0"/>
          </a:p>
          <a:p>
            <a:pPr marL="0" lvl="0" indent="0" algn="l"/>
            <a:r>
              <a:rPr lang="en-US" sz="1100" dirty="0" smtClean="0"/>
              <a:t>-an </a:t>
            </a:r>
            <a:r>
              <a:rPr lang="en-US" sz="1100" dirty="0" err="1" smtClean="0"/>
              <a:t>sms</a:t>
            </a:r>
            <a:r>
              <a:rPr lang="en-US" sz="1100" dirty="0" smtClean="0"/>
              <a:t> job service platform</a:t>
            </a:r>
          </a:p>
          <a:p>
            <a:pPr marL="0" lvl="0" indent="0" algn="l"/>
            <a:r>
              <a:rPr lang="en-US" sz="1100" dirty="0" smtClean="0"/>
              <a:t>-Connecting those with no/limited internet access to the world of internet</a:t>
            </a:r>
          </a:p>
          <a:p>
            <a:pPr marL="0" lvl="0" indent="0" algn="l"/>
            <a:endParaRPr lang="en-US" sz="1100" dirty="0" smtClean="0"/>
          </a:p>
          <a:p>
            <a:pPr marL="0" lvl="0" indent="0" algn="l"/>
            <a:endParaRPr lang="en-US" sz="1100" dirty="0" smtClean="0"/>
          </a:p>
          <a:p>
            <a:pPr marL="0" lvl="0" indent="0" algn="l"/>
            <a:r>
              <a:rPr lang="en-US" sz="1100" dirty="0" smtClean="0"/>
              <a:t>-</a:t>
            </a:r>
            <a:r>
              <a:rPr lang="en-US" sz="1100" dirty="0" err="1" smtClean="0"/>
              <a:t>labas</a:t>
            </a:r>
            <a:r>
              <a:rPr lang="en-US" sz="1100" dirty="0" smtClean="0"/>
              <a:t> ng </a:t>
            </a:r>
            <a:r>
              <a:rPr lang="en-US" sz="1100" dirty="0" err="1" smtClean="0"/>
              <a:t>kwelyo</a:t>
            </a:r>
            <a:r>
              <a:rPr lang="en-US" sz="1100" dirty="0" smtClean="0"/>
              <a:t> logo </a:t>
            </a:r>
            <a:r>
              <a:rPr lang="en-US" sz="1100" dirty="0" err="1" smtClean="0"/>
              <a:t>sa</a:t>
            </a:r>
            <a:r>
              <a:rPr lang="en-US" sz="1100" dirty="0" smtClean="0"/>
              <a:t> </a:t>
            </a:r>
            <a:r>
              <a:rPr lang="en-US" sz="1100" dirty="0" err="1" smtClean="0"/>
              <a:t>gitna</a:t>
            </a:r>
            <a:r>
              <a:rPr lang="en-US" sz="1100" dirty="0" smtClean="0"/>
              <a:t> then</a:t>
            </a:r>
          </a:p>
          <a:p>
            <a:pPr marL="0" lvl="0" indent="0" algn="l"/>
            <a:r>
              <a:rPr lang="en-US" sz="1100" dirty="0" smtClean="0"/>
              <a:t>Pictures ng workers </a:t>
            </a:r>
            <a:r>
              <a:rPr lang="en-US" sz="1100" dirty="0" err="1" smtClean="0"/>
              <a:t>sa</a:t>
            </a:r>
            <a:r>
              <a:rPr lang="en-US" sz="1100" dirty="0" smtClean="0"/>
              <a:t> </a:t>
            </a:r>
            <a:r>
              <a:rPr lang="en-US" sz="1100" dirty="0" err="1" smtClean="0"/>
              <a:t>gilid</a:t>
            </a:r>
            <a:r>
              <a:rPr lang="en-US" sz="1100" dirty="0" smtClean="0"/>
              <a:t>:</a:t>
            </a:r>
          </a:p>
          <a:p>
            <a:pPr marL="0" lvl="0" indent="0" algn="l"/>
            <a:r>
              <a:rPr lang="en-US" sz="1100" dirty="0" smtClean="0"/>
              <a:t>Then  picture ng </a:t>
            </a:r>
            <a:r>
              <a:rPr lang="en-US" sz="1100" dirty="0" err="1" smtClean="0"/>
              <a:t>internete</a:t>
            </a:r>
            <a:r>
              <a:rPr lang="en-US" sz="1100" dirty="0" smtClean="0"/>
              <a:t> opportunities </a:t>
            </a:r>
            <a:r>
              <a:rPr lang="en-US" sz="1100" dirty="0" err="1" smtClean="0"/>
              <a:t>sa</a:t>
            </a:r>
            <a:r>
              <a:rPr lang="en-US" sz="1100" dirty="0" smtClean="0"/>
              <a:t> right</a:t>
            </a:r>
            <a:endParaRPr lang="en" sz="1100" dirty="0" smtClean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16381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/>
            <a:r>
              <a:rPr lang="en-US" sz="1100" dirty="0" smtClean="0"/>
              <a:t>Insert </a:t>
            </a:r>
            <a:r>
              <a:rPr lang="en-US" sz="1100" dirty="0" err="1" smtClean="0"/>
              <a:t>Kwelyo</a:t>
            </a:r>
            <a:endParaRPr lang="en-US" sz="1100" dirty="0" smtClean="0"/>
          </a:p>
          <a:p>
            <a:pPr marL="0" lvl="0" indent="0" algn="l"/>
            <a:endParaRPr lang="en-US" sz="1100" dirty="0" smtClean="0"/>
          </a:p>
          <a:p>
            <a:pPr marL="0" lvl="0" indent="0" algn="l"/>
            <a:r>
              <a:rPr lang="en-US" sz="1100" dirty="0" smtClean="0"/>
              <a:t>-an </a:t>
            </a:r>
            <a:r>
              <a:rPr lang="en-US" sz="1100" dirty="0" err="1" smtClean="0"/>
              <a:t>sms</a:t>
            </a:r>
            <a:r>
              <a:rPr lang="en-US" sz="1100" dirty="0" smtClean="0"/>
              <a:t> job service platform</a:t>
            </a:r>
          </a:p>
          <a:p>
            <a:pPr marL="0" lvl="0" indent="0" algn="l"/>
            <a:r>
              <a:rPr lang="en-US" sz="1100" dirty="0" smtClean="0"/>
              <a:t>-Connecting those with no/limited internet access to the world of internet</a:t>
            </a:r>
          </a:p>
          <a:p>
            <a:pPr marL="0" lvl="0" indent="0" algn="l"/>
            <a:endParaRPr lang="en-US" sz="1100" dirty="0" smtClean="0"/>
          </a:p>
          <a:p>
            <a:pPr marL="0" lvl="0" indent="0" algn="l"/>
            <a:endParaRPr lang="en-US" sz="1100" dirty="0" smtClean="0"/>
          </a:p>
          <a:p>
            <a:pPr marL="0" lvl="0" indent="0" algn="l"/>
            <a:r>
              <a:rPr lang="en-US" sz="1100" dirty="0" smtClean="0"/>
              <a:t>-</a:t>
            </a:r>
            <a:r>
              <a:rPr lang="en-US" sz="1100" dirty="0" err="1" smtClean="0"/>
              <a:t>labas</a:t>
            </a:r>
            <a:r>
              <a:rPr lang="en-US" sz="1100" dirty="0" smtClean="0"/>
              <a:t> ng </a:t>
            </a:r>
            <a:r>
              <a:rPr lang="en-US" sz="1100" dirty="0" err="1" smtClean="0"/>
              <a:t>kwelyo</a:t>
            </a:r>
            <a:r>
              <a:rPr lang="en-US" sz="1100" dirty="0" smtClean="0"/>
              <a:t> logo </a:t>
            </a:r>
            <a:r>
              <a:rPr lang="en-US" sz="1100" dirty="0" err="1" smtClean="0"/>
              <a:t>sa</a:t>
            </a:r>
            <a:r>
              <a:rPr lang="en-US" sz="1100" dirty="0" smtClean="0"/>
              <a:t> </a:t>
            </a:r>
            <a:r>
              <a:rPr lang="en-US" sz="1100" dirty="0" err="1" smtClean="0"/>
              <a:t>gitna</a:t>
            </a:r>
            <a:r>
              <a:rPr lang="en-US" sz="1100" dirty="0" smtClean="0"/>
              <a:t> then</a:t>
            </a:r>
          </a:p>
          <a:p>
            <a:pPr marL="0" lvl="0" indent="0" algn="l"/>
            <a:r>
              <a:rPr lang="en-US" sz="1100" dirty="0" smtClean="0"/>
              <a:t>Pictures ng workers </a:t>
            </a:r>
            <a:r>
              <a:rPr lang="en-US" sz="1100" dirty="0" err="1" smtClean="0"/>
              <a:t>sa</a:t>
            </a:r>
            <a:r>
              <a:rPr lang="en-US" sz="1100" dirty="0" smtClean="0"/>
              <a:t> </a:t>
            </a:r>
            <a:r>
              <a:rPr lang="en-US" sz="1100" dirty="0" err="1" smtClean="0"/>
              <a:t>gilid</a:t>
            </a:r>
            <a:r>
              <a:rPr lang="en-US" sz="1100" dirty="0" smtClean="0"/>
              <a:t>:</a:t>
            </a:r>
          </a:p>
          <a:p>
            <a:pPr marL="0" lvl="0" indent="0" algn="l"/>
            <a:r>
              <a:rPr lang="en-US" sz="1100" dirty="0" smtClean="0"/>
              <a:t>Then  picture ng </a:t>
            </a:r>
            <a:r>
              <a:rPr lang="en-US" sz="1100" dirty="0" err="1" smtClean="0"/>
              <a:t>internete</a:t>
            </a:r>
            <a:r>
              <a:rPr lang="en-US" sz="1100" dirty="0" smtClean="0"/>
              <a:t> opportunities </a:t>
            </a:r>
            <a:r>
              <a:rPr lang="en-US" sz="1100" dirty="0" err="1" smtClean="0"/>
              <a:t>sa</a:t>
            </a:r>
            <a:r>
              <a:rPr lang="en-US" sz="1100" dirty="0" smtClean="0"/>
              <a:t> right</a:t>
            </a:r>
            <a:endParaRPr lang="en" sz="1100" dirty="0" smtClean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906609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/>
            <a:r>
              <a:rPr lang="en-US" sz="1100" dirty="0" smtClean="0"/>
              <a:t>Insert </a:t>
            </a:r>
            <a:r>
              <a:rPr lang="en-US" sz="1100" dirty="0" err="1" smtClean="0"/>
              <a:t>Kwelyo</a:t>
            </a:r>
            <a:endParaRPr lang="en-US" sz="1100" dirty="0" smtClean="0"/>
          </a:p>
          <a:p>
            <a:pPr marL="0" lvl="0" indent="0" algn="l"/>
            <a:endParaRPr lang="en-US" sz="1100" dirty="0" smtClean="0"/>
          </a:p>
          <a:p>
            <a:pPr marL="0" lvl="0" indent="0" algn="l"/>
            <a:r>
              <a:rPr lang="en-US" sz="1100" dirty="0" smtClean="0"/>
              <a:t>-an </a:t>
            </a:r>
            <a:r>
              <a:rPr lang="en-US" sz="1100" dirty="0" err="1" smtClean="0"/>
              <a:t>sms</a:t>
            </a:r>
            <a:r>
              <a:rPr lang="en-US" sz="1100" dirty="0" smtClean="0"/>
              <a:t> job service platform</a:t>
            </a:r>
          </a:p>
          <a:p>
            <a:pPr marL="0" lvl="0" indent="0" algn="l"/>
            <a:r>
              <a:rPr lang="en-US" sz="1100" dirty="0" smtClean="0"/>
              <a:t>-Connecting those with no/limited internet access to the world of internet</a:t>
            </a:r>
          </a:p>
          <a:p>
            <a:pPr marL="0" lvl="0" indent="0" algn="l"/>
            <a:endParaRPr lang="en-US" sz="1100" dirty="0" smtClean="0"/>
          </a:p>
          <a:p>
            <a:pPr marL="0" lvl="0" indent="0" algn="l"/>
            <a:endParaRPr lang="en-US" sz="1100" dirty="0" smtClean="0"/>
          </a:p>
          <a:p>
            <a:pPr marL="0" lvl="0" indent="0" algn="l"/>
            <a:r>
              <a:rPr lang="en-US" sz="1100" dirty="0" smtClean="0"/>
              <a:t>-</a:t>
            </a:r>
            <a:r>
              <a:rPr lang="en-US" sz="1100" dirty="0" err="1" smtClean="0"/>
              <a:t>labas</a:t>
            </a:r>
            <a:r>
              <a:rPr lang="en-US" sz="1100" dirty="0" smtClean="0"/>
              <a:t> ng </a:t>
            </a:r>
            <a:r>
              <a:rPr lang="en-US" sz="1100" dirty="0" err="1" smtClean="0"/>
              <a:t>kwelyo</a:t>
            </a:r>
            <a:r>
              <a:rPr lang="en-US" sz="1100" dirty="0" smtClean="0"/>
              <a:t> logo </a:t>
            </a:r>
            <a:r>
              <a:rPr lang="en-US" sz="1100" dirty="0" err="1" smtClean="0"/>
              <a:t>sa</a:t>
            </a:r>
            <a:r>
              <a:rPr lang="en-US" sz="1100" dirty="0" smtClean="0"/>
              <a:t> </a:t>
            </a:r>
            <a:r>
              <a:rPr lang="en-US" sz="1100" dirty="0" err="1" smtClean="0"/>
              <a:t>gitna</a:t>
            </a:r>
            <a:r>
              <a:rPr lang="en-US" sz="1100" dirty="0" smtClean="0"/>
              <a:t> then</a:t>
            </a:r>
          </a:p>
          <a:p>
            <a:pPr marL="0" lvl="0" indent="0" algn="l"/>
            <a:r>
              <a:rPr lang="en-US" sz="1100" dirty="0" smtClean="0"/>
              <a:t>Pictures ng workers </a:t>
            </a:r>
            <a:r>
              <a:rPr lang="en-US" sz="1100" dirty="0" err="1" smtClean="0"/>
              <a:t>sa</a:t>
            </a:r>
            <a:r>
              <a:rPr lang="en-US" sz="1100" dirty="0" smtClean="0"/>
              <a:t> </a:t>
            </a:r>
            <a:r>
              <a:rPr lang="en-US" sz="1100" dirty="0" err="1" smtClean="0"/>
              <a:t>gilid</a:t>
            </a:r>
            <a:r>
              <a:rPr lang="en-US" sz="1100" dirty="0" smtClean="0"/>
              <a:t>:</a:t>
            </a:r>
          </a:p>
          <a:p>
            <a:pPr marL="0" lvl="0" indent="0" algn="l"/>
            <a:r>
              <a:rPr lang="en-US" sz="1100" dirty="0" smtClean="0"/>
              <a:t>Then  picture ng </a:t>
            </a:r>
            <a:r>
              <a:rPr lang="en-US" sz="1100" dirty="0" err="1" smtClean="0"/>
              <a:t>internete</a:t>
            </a:r>
            <a:r>
              <a:rPr lang="en-US" sz="1100" dirty="0" smtClean="0"/>
              <a:t> opportunities </a:t>
            </a:r>
            <a:r>
              <a:rPr lang="en-US" sz="1100" dirty="0" err="1" smtClean="0"/>
              <a:t>sa</a:t>
            </a:r>
            <a:r>
              <a:rPr lang="en-US" sz="1100" dirty="0" smtClean="0"/>
              <a:t> right</a:t>
            </a:r>
            <a:endParaRPr lang="en" sz="1100" dirty="0" smtClean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945353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Shape 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 smtClean="0"/>
              <a:t>As of 2016, the Philippines’ Internet User Penetration is only 43.5%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 smtClean="0"/>
              <a:t>Meaning the other 56.5% or the 57 771, 325 out of the  102, 250, 1333 have limited access to the internet or do not have access to the internet at all/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 smtClean="0"/>
              <a:t>So how can we address this problem?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 smtClean="0"/>
              <a:t>By empowering our less </a:t>
            </a:r>
            <a:r>
              <a:rPr lang="en-US" sz="1100" dirty="0" err="1" smtClean="0"/>
              <a:t>pir</a:t>
            </a:r>
            <a:r>
              <a:rPr lang="en-US" sz="1100" dirty="0" smtClean="0"/>
              <a:t>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dirty="0" smtClean="0"/>
          </a:p>
          <a:p>
            <a:pPr marL="0" lvl="0" indent="0" algn="l"/>
            <a:r>
              <a:rPr lang="en-US" sz="1100" dirty="0" smtClean="0"/>
              <a:t>Source: </a:t>
            </a:r>
            <a:r>
              <a:rPr lang="en-US" sz="1100" dirty="0" smtClean="0">
                <a:hlinkClick r:id="rId3"/>
              </a:rPr>
              <a:t>http://www.internetlivestats.com/internet-users-by-country/</a:t>
            </a:r>
            <a:endParaRPr lang="en-US" sz="1100" dirty="0" smtClean="0"/>
          </a:p>
          <a:p>
            <a:pPr marL="0" lvl="0" indent="0" algn="l"/>
            <a:r>
              <a:rPr lang="en-US" sz="1100" dirty="0" smtClean="0"/>
              <a:t>http://www.dict.gov.ph/wp-content/uploads/2017/09/2017.08.09-National-Broadband-Plan.pdf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519232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/>
            <a:r>
              <a:rPr lang="en-US" sz="1100" dirty="0" smtClean="0"/>
              <a:t>Insert </a:t>
            </a:r>
            <a:r>
              <a:rPr lang="en-US" sz="1100" dirty="0" err="1" smtClean="0"/>
              <a:t>Kwelyo</a:t>
            </a:r>
            <a:endParaRPr lang="en-US" sz="1100" dirty="0" smtClean="0"/>
          </a:p>
          <a:p>
            <a:pPr marL="0" lvl="0" indent="0" algn="l"/>
            <a:endParaRPr lang="en-US" sz="1100" dirty="0" smtClean="0"/>
          </a:p>
          <a:p>
            <a:pPr marL="0" lvl="0" indent="0" algn="l"/>
            <a:r>
              <a:rPr lang="en-US" sz="1100" dirty="0" smtClean="0"/>
              <a:t>-an </a:t>
            </a:r>
            <a:r>
              <a:rPr lang="en-US" sz="1100" dirty="0" err="1" smtClean="0"/>
              <a:t>sms</a:t>
            </a:r>
            <a:r>
              <a:rPr lang="en-US" sz="1100" dirty="0" smtClean="0"/>
              <a:t> job service platform</a:t>
            </a:r>
          </a:p>
          <a:p>
            <a:pPr marL="0" lvl="0" indent="0" algn="l"/>
            <a:r>
              <a:rPr lang="en-US" sz="1100" dirty="0" smtClean="0"/>
              <a:t>-Connecting those with no/limited internet access to the world of internet</a:t>
            </a:r>
          </a:p>
          <a:p>
            <a:pPr marL="0" lvl="0" indent="0" algn="l"/>
            <a:endParaRPr lang="en-US" sz="1100" dirty="0" smtClean="0"/>
          </a:p>
          <a:p>
            <a:pPr marL="0" lvl="0" indent="0" algn="l"/>
            <a:endParaRPr lang="en-US" sz="1100" dirty="0" smtClean="0"/>
          </a:p>
          <a:p>
            <a:pPr marL="0" lvl="0" indent="0" algn="l"/>
            <a:r>
              <a:rPr lang="en-US" sz="1100" dirty="0" smtClean="0"/>
              <a:t>-</a:t>
            </a:r>
            <a:r>
              <a:rPr lang="en-US" sz="1100" dirty="0" err="1" smtClean="0"/>
              <a:t>labas</a:t>
            </a:r>
            <a:r>
              <a:rPr lang="en-US" sz="1100" dirty="0" smtClean="0"/>
              <a:t> ng </a:t>
            </a:r>
            <a:r>
              <a:rPr lang="en-US" sz="1100" dirty="0" err="1" smtClean="0"/>
              <a:t>kwelyo</a:t>
            </a:r>
            <a:r>
              <a:rPr lang="en-US" sz="1100" dirty="0" smtClean="0"/>
              <a:t> logo </a:t>
            </a:r>
            <a:r>
              <a:rPr lang="en-US" sz="1100" dirty="0" err="1" smtClean="0"/>
              <a:t>sa</a:t>
            </a:r>
            <a:r>
              <a:rPr lang="en-US" sz="1100" dirty="0" smtClean="0"/>
              <a:t> </a:t>
            </a:r>
            <a:r>
              <a:rPr lang="en-US" sz="1100" dirty="0" err="1" smtClean="0"/>
              <a:t>gitna</a:t>
            </a:r>
            <a:r>
              <a:rPr lang="en-US" sz="1100" dirty="0" smtClean="0"/>
              <a:t> then</a:t>
            </a:r>
          </a:p>
          <a:p>
            <a:pPr marL="0" lvl="0" indent="0" algn="l"/>
            <a:r>
              <a:rPr lang="en-US" sz="1100" dirty="0" smtClean="0"/>
              <a:t>Pictures ng workers </a:t>
            </a:r>
            <a:r>
              <a:rPr lang="en-US" sz="1100" dirty="0" err="1" smtClean="0"/>
              <a:t>sa</a:t>
            </a:r>
            <a:r>
              <a:rPr lang="en-US" sz="1100" dirty="0" smtClean="0"/>
              <a:t> </a:t>
            </a:r>
            <a:r>
              <a:rPr lang="en-US" sz="1100" dirty="0" err="1" smtClean="0"/>
              <a:t>gilid</a:t>
            </a:r>
            <a:r>
              <a:rPr lang="en-US" sz="1100" dirty="0" smtClean="0"/>
              <a:t>:</a:t>
            </a:r>
          </a:p>
          <a:p>
            <a:pPr marL="0" lvl="0" indent="0" algn="l"/>
            <a:r>
              <a:rPr lang="en-US" sz="1100" dirty="0" smtClean="0"/>
              <a:t>Then  picture ng </a:t>
            </a:r>
            <a:r>
              <a:rPr lang="en-US" sz="1100" dirty="0" err="1" smtClean="0"/>
              <a:t>internete</a:t>
            </a:r>
            <a:r>
              <a:rPr lang="en-US" sz="1100" dirty="0" smtClean="0"/>
              <a:t> opportunities </a:t>
            </a:r>
            <a:r>
              <a:rPr lang="en-US" sz="1100" dirty="0" err="1" smtClean="0"/>
              <a:t>sa</a:t>
            </a:r>
            <a:r>
              <a:rPr lang="en-US" sz="1100" dirty="0" smtClean="0"/>
              <a:t> right</a:t>
            </a:r>
            <a:endParaRPr lang="en" sz="1100" dirty="0" smtClean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128471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/>
            <a:r>
              <a:rPr lang="en-US" sz="1100" dirty="0" smtClean="0"/>
              <a:t>Insert </a:t>
            </a:r>
            <a:r>
              <a:rPr lang="en-US" sz="1100" dirty="0" err="1" smtClean="0"/>
              <a:t>Kwelyo</a:t>
            </a:r>
            <a:endParaRPr lang="en-US" sz="1100" dirty="0" smtClean="0"/>
          </a:p>
          <a:p>
            <a:pPr marL="0" lvl="0" indent="0" algn="l"/>
            <a:endParaRPr lang="en-US" sz="1100" dirty="0" smtClean="0"/>
          </a:p>
          <a:p>
            <a:pPr marL="0" lvl="0" indent="0" algn="l"/>
            <a:r>
              <a:rPr lang="en-US" sz="1100" dirty="0" smtClean="0"/>
              <a:t>-an </a:t>
            </a:r>
            <a:r>
              <a:rPr lang="en-US" sz="1100" dirty="0" err="1" smtClean="0"/>
              <a:t>sms</a:t>
            </a:r>
            <a:r>
              <a:rPr lang="en-US" sz="1100" dirty="0" smtClean="0"/>
              <a:t> job service platform</a:t>
            </a:r>
          </a:p>
          <a:p>
            <a:pPr marL="0" lvl="0" indent="0" algn="l"/>
            <a:r>
              <a:rPr lang="en-US" sz="1100" dirty="0" smtClean="0"/>
              <a:t>-Connecting those with no/limited internet access to the world of internet</a:t>
            </a:r>
          </a:p>
          <a:p>
            <a:pPr marL="0" lvl="0" indent="0" algn="l"/>
            <a:endParaRPr lang="en-US" sz="1100" dirty="0" smtClean="0"/>
          </a:p>
          <a:p>
            <a:pPr marL="0" lvl="0" indent="0" algn="l"/>
            <a:endParaRPr lang="en-US" sz="1100" dirty="0" smtClean="0"/>
          </a:p>
          <a:p>
            <a:pPr marL="0" lvl="0" indent="0" algn="l"/>
            <a:r>
              <a:rPr lang="en-US" sz="1100" dirty="0" smtClean="0"/>
              <a:t>-</a:t>
            </a:r>
            <a:r>
              <a:rPr lang="en-US" sz="1100" dirty="0" err="1" smtClean="0"/>
              <a:t>labas</a:t>
            </a:r>
            <a:r>
              <a:rPr lang="en-US" sz="1100" dirty="0" smtClean="0"/>
              <a:t> ng </a:t>
            </a:r>
            <a:r>
              <a:rPr lang="en-US" sz="1100" dirty="0" err="1" smtClean="0"/>
              <a:t>kwelyo</a:t>
            </a:r>
            <a:r>
              <a:rPr lang="en-US" sz="1100" dirty="0" smtClean="0"/>
              <a:t> logo </a:t>
            </a:r>
            <a:r>
              <a:rPr lang="en-US" sz="1100" dirty="0" err="1" smtClean="0"/>
              <a:t>sa</a:t>
            </a:r>
            <a:r>
              <a:rPr lang="en-US" sz="1100" dirty="0" smtClean="0"/>
              <a:t> </a:t>
            </a:r>
            <a:r>
              <a:rPr lang="en-US" sz="1100" dirty="0" err="1" smtClean="0"/>
              <a:t>gitna</a:t>
            </a:r>
            <a:r>
              <a:rPr lang="en-US" sz="1100" dirty="0" smtClean="0"/>
              <a:t> then</a:t>
            </a:r>
          </a:p>
          <a:p>
            <a:pPr marL="0" lvl="0" indent="0" algn="l"/>
            <a:r>
              <a:rPr lang="en-US" sz="1100" dirty="0" smtClean="0"/>
              <a:t>Pictures ng workers </a:t>
            </a:r>
            <a:r>
              <a:rPr lang="en-US" sz="1100" dirty="0" err="1" smtClean="0"/>
              <a:t>sa</a:t>
            </a:r>
            <a:r>
              <a:rPr lang="en-US" sz="1100" dirty="0" smtClean="0"/>
              <a:t> </a:t>
            </a:r>
            <a:r>
              <a:rPr lang="en-US" sz="1100" dirty="0" err="1" smtClean="0"/>
              <a:t>gilid</a:t>
            </a:r>
            <a:r>
              <a:rPr lang="en-US" sz="1100" dirty="0" smtClean="0"/>
              <a:t>:</a:t>
            </a:r>
          </a:p>
          <a:p>
            <a:pPr marL="0" lvl="0" indent="0" algn="l"/>
            <a:r>
              <a:rPr lang="en-US" sz="1100" dirty="0" smtClean="0"/>
              <a:t>Then  picture ng </a:t>
            </a:r>
            <a:r>
              <a:rPr lang="en-US" sz="1100" dirty="0" err="1" smtClean="0"/>
              <a:t>internete</a:t>
            </a:r>
            <a:r>
              <a:rPr lang="en-US" sz="1100" dirty="0" smtClean="0"/>
              <a:t> opportunities </a:t>
            </a:r>
            <a:r>
              <a:rPr lang="en-US" sz="1100" dirty="0" err="1" smtClean="0"/>
              <a:t>sa</a:t>
            </a:r>
            <a:r>
              <a:rPr lang="en-US" sz="1100" dirty="0" smtClean="0"/>
              <a:t> right</a:t>
            </a:r>
            <a:endParaRPr lang="en" sz="1100" dirty="0" smtClean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351319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/>
            <a:r>
              <a:rPr lang="en-US" sz="1100" dirty="0" smtClean="0"/>
              <a:t>Insert </a:t>
            </a:r>
            <a:r>
              <a:rPr lang="en-US" sz="1100" dirty="0" err="1" smtClean="0"/>
              <a:t>Kwelyo</a:t>
            </a:r>
            <a:endParaRPr lang="en-US" sz="1100" dirty="0" smtClean="0"/>
          </a:p>
          <a:p>
            <a:pPr marL="0" lvl="0" indent="0" algn="l"/>
            <a:endParaRPr lang="en-US" sz="1100" dirty="0" smtClean="0"/>
          </a:p>
          <a:p>
            <a:pPr marL="0" lvl="0" indent="0" algn="l"/>
            <a:r>
              <a:rPr lang="en-US" sz="1100" dirty="0" smtClean="0"/>
              <a:t>-an </a:t>
            </a:r>
            <a:r>
              <a:rPr lang="en-US" sz="1100" dirty="0" err="1" smtClean="0"/>
              <a:t>sms</a:t>
            </a:r>
            <a:r>
              <a:rPr lang="en-US" sz="1100" dirty="0" smtClean="0"/>
              <a:t> job service platform</a:t>
            </a:r>
          </a:p>
          <a:p>
            <a:pPr marL="0" lvl="0" indent="0" algn="l"/>
            <a:r>
              <a:rPr lang="en-US" sz="1100" dirty="0" smtClean="0"/>
              <a:t>-Connecting those with no/limited internet access to the world of internet</a:t>
            </a:r>
          </a:p>
          <a:p>
            <a:pPr marL="0" lvl="0" indent="0" algn="l"/>
            <a:endParaRPr lang="en-US" sz="1100" dirty="0" smtClean="0"/>
          </a:p>
          <a:p>
            <a:pPr marL="0" lvl="0" indent="0" algn="l"/>
            <a:endParaRPr lang="en-US" sz="1100" dirty="0" smtClean="0"/>
          </a:p>
          <a:p>
            <a:pPr marL="0" lvl="0" indent="0" algn="l"/>
            <a:r>
              <a:rPr lang="en-US" sz="1100" dirty="0" smtClean="0"/>
              <a:t>-</a:t>
            </a:r>
            <a:r>
              <a:rPr lang="en-US" sz="1100" dirty="0" err="1" smtClean="0"/>
              <a:t>labas</a:t>
            </a:r>
            <a:r>
              <a:rPr lang="en-US" sz="1100" dirty="0" smtClean="0"/>
              <a:t> ng </a:t>
            </a:r>
            <a:r>
              <a:rPr lang="en-US" sz="1100" dirty="0" err="1" smtClean="0"/>
              <a:t>kwelyo</a:t>
            </a:r>
            <a:r>
              <a:rPr lang="en-US" sz="1100" dirty="0" smtClean="0"/>
              <a:t> logo </a:t>
            </a:r>
            <a:r>
              <a:rPr lang="en-US" sz="1100" dirty="0" err="1" smtClean="0"/>
              <a:t>sa</a:t>
            </a:r>
            <a:r>
              <a:rPr lang="en-US" sz="1100" dirty="0" smtClean="0"/>
              <a:t> </a:t>
            </a:r>
            <a:r>
              <a:rPr lang="en-US" sz="1100" dirty="0" err="1" smtClean="0"/>
              <a:t>gitna</a:t>
            </a:r>
            <a:r>
              <a:rPr lang="en-US" sz="1100" dirty="0" smtClean="0"/>
              <a:t> then</a:t>
            </a:r>
          </a:p>
          <a:p>
            <a:pPr marL="0" lvl="0" indent="0" algn="l"/>
            <a:r>
              <a:rPr lang="en-US" sz="1100" dirty="0" smtClean="0"/>
              <a:t>Pictures ng workers </a:t>
            </a:r>
            <a:r>
              <a:rPr lang="en-US" sz="1100" dirty="0" err="1" smtClean="0"/>
              <a:t>sa</a:t>
            </a:r>
            <a:r>
              <a:rPr lang="en-US" sz="1100" dirty="0" smtClean="0"/>
              <a:t> </a:t>
            </a:r>
            <a:r>
              <a:rPr lang="en-US" sz="1100" dirty="0" err="1" smtClean="0"/>
              <a:t>gilid</a:t>
            </a:r>
            <a:r>
              <a:rPr lang="en-US" sz="1100" dirty="0" smtClean="0"/>
              <a:t>:</a:t>
            </a:r>
          </a:p>
          <a:p>
            <a:pPr marL="0" lvl="0" indent="0" algn="l"/>
            <a:r>
              <a:rPr lang="en-US" sz="1100" dirty="0" smtClean="0"/>
              <a:t>Then  picture ng </a:t>
            </a:r>
            <a:r>
              <a:rPr lang="en-US" sz="1100" dirty="0" err="1" smtClean="0"/>
              <a:t>internete</a:t>
            </a:r>
            <a:r>
              <a:rPr lang="en-US" sz="1100" dirty="0" smtClean="0"/>
              <a:t> opportunities </a:t>
            </a:r>
            <a:r>
              <a:rPr lang="en-US" sz="1100" dirty="0" err="1" smtClean="0"/>
              <a:t>sa</a:t>
            </a:r>
            <a:r>
              <a:rPr lang="en-US" sz="1100" dirty="0" smtClean="0"/>
              <a:t> right</a:t>
            </a:r>
            <a:endParaRPr lang="en" sz="1100" dirty="0" smtClean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1873381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/>
            <a:r>
              <a:rPr lang="en-US" sz="1100" dirty="0" smtClean="0"/>
              <a:t>Insert </a:t>
            </a:r>
            <a:r>
              <a:rPr lang="en-US" sz="1100" dirty="0" err="1" smtClean="0"/>
              <a:t>Kwelyo</a:t>
            </a:r>
            <a:endParaRPr lang="en-US" sz="1100" dirty="0" smtClean="0"/>
          </a:p>
          <a:p>
            <a:pPr marL="0" lvl="0" indent="0" algn="l"/>
            <a:endParaRPr lang="en-US" sz="1100" dirty="0" smtClean="0"/>
          </a:p>
          <a:p>
            <a:pPr marL="0" lvl="0" indent="0" algn="l"/>
            <a:r>
              <a:rPr lang="en-US" sz="1100" dirty="0" smtClean="0"/>
              <a:t>-an </a:t>
            </a:r>
            <a:r>
              <a:rPr lang="en-US" sz="1100" dirty="0" err="1" smtClean="0"/>
              <a:t>sms</a:t>
            </a:r>
            <a:r>
              <a:rPr lang="en-US" sz="1100" dirty="0" smtClean="0"/>
              <a:t> job service platform</a:t>
            </a:r>
          </a:p>
          <a:p>
            <a:pPr marL="0" lvl="0" indent="0" algn="l"/>
            <a:r>
              <a:rPr lang="en-US" sz="1100" dirty="0" smtClean="0"/>
              <a:t>-Connecting those with no/limited internet access to the world of internet</a:t>
            </a:r>
          </a:p>
          <a:p>
            <a:pPr marL="0" lvl="0" indent="0" algn="l"/>
            <a:endParaRPr lang="en-US" sz="1100" dirty="0" smtClean="0"/>
          </a:p>
          <a:p>
            <a:pPr marL="0" lvl="0" indent="0" algn="l"/>
            <a:endParaRPr lang="en-US" sz="1100" dirty="0" smtClean="0"/>
          </a:p>
          <a:p>
            <a:pPr marL="0" lvl="0" indent="0" algn="l"/>
            <a:r>
              <a:rPr lang="en-US" sz="1100" dirty="0" smtClean="0"/>
              <a:t>-</a:t>
            </a:r>
            <a:r>
              <a:rPr lang="en-US" sz="1100" dirty="0" err="1" smtClean="0"/>
              <a:t>labas</a:t>
            </a:r>
            <a:r>
              <a:rPr lang="en-US" sz="1100" dirty="0" smtClean="0"/>
              <a:t> ng </a:t>
            </a:r>
            <a:r>
              <a:rPr lang="en-US" sz="1100" dirty="0" err="1" smtClean="0"/>
              <a:t>kwelyo</a:t>
            </a:r>
            <a:r>
              <a:rPr lang="en-US" sz="1100" dirty="0" smtClean="0"/>
              <a:t> logo </a:t>
            </a:r>
            <a:r>
              <a:rPr lang="en-US" sz="1100" dirty="0" err="1" smtClean="0"/>
              <a:t>sa</a:t>
            </a:r>
            <a:r>
              <a:rPr lang="en-US" sz="1100" dirty="0" smtClean="0"/>
              <a:t> </a:t>
            </a:r>
            <a:r>
              <a:rPr lang="en-US" sz="1100" dirty="0" err="1" smtClean="0"/>
              <a:t>gitna</a:t>
            </a:r>
            <a:r>
              <a:rPr lang="en-US" sz="1100" dirty="0" smtClean="0"/>
              <a:t> then</a:t>
            </a:r>
          </a:p>
          <a:p>
            <a:pPr marL="0" lvl="0" indent="0" algn="l"/>
            <a:r>
              <a:rPr lang="en-US" sz="1100" dirty="0" smtClean="0"/>
              <a:t>Pictures ng workers </a:t>
            </a:r>
            <a:r>
              <a:rPr lang="en-US" sz="1100" dirty="0" err="1" smtClean="0"/>
              <a:t>sa</a:t>
            </a:r>
            <a:r>
              <a:rPr lang="en-US" sz="1100" dirty="0" smtClean="0"/>
              <a:t> </a:t>
            </a:r>
            <a:r>
              <a:rPr lang="en-US" sz="1100" dirty="0" err="1" smtClean="0"/>
              <a:t>gilid</a:t>
            </a:r>
            <a:r>
              <a:rPr lang="en-US" sz="1100" dirty="0" smtClean="0"/>
              <a:t>:</a:t>
            </a:r>
          </a:p>
          <a:p>
            <a:pPr marL="0" lvl="0" indent="0" algn="l"/>
            <a:r>
              <a:rPr lang="en-US" sz="1100" dirty="0" smtClean="0"/>
              <a:t>Then  picture ng </a:t>
            </a:r>
            <a:r>
              <a:rPr lang="en-US" sz="1100" dirty="0" err="1" smtClean="0"/>
              <a:t>internete</a:t>
            </a:r>
            <a:r>
              <a:rPr lang="en-US" sz="1100" dirty="0" smtClean="0"/>
              <a:t> opportunities </a:t>
            </a:r>
            <a:r>
              <a:rPr lang="en-US" sz="1100" dirty="0" err="1" smtClean="0"/>
              <a:t>sa</a:t>
            </a:r>
            <a:r>
              <a:rPr lang="en-US" sz="1100" dirty="0" smtClean="0"/>
              <a:t> right</a:t>
            </a:r>
            <a:endParaRPr lang="en" sz="1100" dirty="0" smtClean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345599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 smtClean="0"/>
              <a:t>*-</a:t>
            </a:r>
            <a:r>
              <a:rPr lang="en-US" sz="1100" dirty="0" err="1" smtClean="0"/>
              <a:t>hanap</a:t>
            </a:r>
            <a:r>
              <a:rPr lang="en-US" sz="1100" dirty="0" smtClean="0"/>
              <a:t> assets/pictures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 smtClean="0"/>
              <a:t>&gt;-next slide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 smtClean="0"/>
              <a:t>5 mins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 smtClean="0"/>
              <a:t>2 mins intro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 smtClean="0"/>
              <a:t>	Do I start with a great Philippines?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 dirty="0" smtClean="0"/>
              <a:t>	</a:t>
            </a: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 smtClean="0"/>
              <a:t>*State ng education ng Philippines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 smtClean="0"/>
              <a:t>		*Only </a:t>
            </a:r>
            <a:r>
              <a:rPr lang="en-US" sz="1100" dirty="0" err="1" smtClean="0"/>
              <a:t>bla</a:t>
            </a:r>
            <a:r>
              <a:rPr lang="en-US" sz="1100" dirty="0" smtClean="0"/>
              <a:t> </a:t>
            </a:r>
            <a:r>
              <a:rPr lang="en-US" sz="1100" dirty="0" err="1" smtClean="0"/>
              <a:t>bla</a:t>
            </a:r>
            <a:r>
              <a:rPr lang="en-US" sz="1100" dirty="0" smtClean="0"/>
              <a:t> can go to school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 smtClean="0"/>
              <a:t>		*Only </a:t>
            </a:r>
            <a:r>
              <a:rPr lang="en-US" sz="1100" dirty="0" err="1" smtClean="0"/>
              <a:t>bla</a:t>
            </a:r>
            <a:r>
              <a:rPr lang="en-US" sz="1100" dirty="0" smtClean="0"/>
              <a:t> </a:t>
            </a:r>
            <a:r>
              <a:rPr lang="en-US" sz="1100" dirty="0" err="1" smtClean="0"/>
              <a:t>bla</a:t>
            </a:r>
            <a:r>
              <a:rPr lang="en-US" sz="1100" dirty="0" smtClean="0"/>
              <a:t> can finish high school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 smtClean="0"/>
              <a:t>		*Only </a:t>
            </a:r>
            <a:r>
              <a:rPr lang="en-US" sz="1100" dirty="0" err="1" smtClean="0"/>
              <a:t>bla</a:t>
            </a:r>
            <a:r>
              <a:rPr lang="en-US" sz="1100" dirty="0" smtClean="0"/>
              <a:t> </a:t>
            </a:r>
            <a:r>
              <a:rPr lang="en-US" sz="1100" dirty="0" err="1" smtClean="0"/>
              <a:t>bla</a:t>
            </a:r>
            <a:r>
              <a:rPr lang="en-US" sz="1100" dirty="0" smtClean="0"/>
              <a:t> can even go to college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 smtClean="0"/>
              <a:t>		</a:t>
            </a:r>
          </a:p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endParaRPr lang="en-US" sz="1100" dirty="0" smtClean="0"/>
          </a:p>
          <a:p>
            <a:pPr marL="0" lvl="0" indent="457200" algn="l"/>
            <a:r>
              <a:rPr lang="en-US" sz="1100" dirty="0" smtClean="0"/>
              <a:t>	Statistics/Demographics</a:t>
            </a:r>
          </a:p>
          <a:p>
            <a:pPr marL="0" lvl="0" indent="457200" algn="l">
              <a:buClr>
                <a:schemeClr val="dk1"/>
              </a:buClr>
              <a:buSzPts val="1100"/>
            </a:pPr>
            <a:r>
              <a:rPr lang="en-US" sz="1100" dirty="0" smtClean="0"/>
              <a:t>	GDP???</a:t>
            </a:r>
          </a:p>
          <a:p>
            <a:pPr marL="0" lvl="0" indent="0" algn="l"/>
            <a:r>
              <a:rPr lang="en-US" sz="1100" dirty="0" smtClean="0"/>
              <a:t>		Poverty index</a:t>
            </a:r>
          </a:p>
          <a:p>
            <a:pPr marL="0" lvl="0" indent="0" algn="l"/>
            <a:r>
              <a:rPr lang="en-US" sz="1100" dirty="0" smtClean="0"/>
              <a:t>		&gt;</a:t>
            </a:r>
          </a:p>
          <a:p>
            <a:pPr marL="0" lvl="0" indent="0" algn="l"/>
            <a:r>
              <a:rPr lang="en-US" sz="1100" dirty="0" smtClean="0"/>
              <a:t>		out if the total </a:t>
            </a:r>
            <a:r>
              <a:rPr lang="en-US" sz="1100" dirty="0" err="1" smtClean="0"/>
              <a:t>popn</a:t>
            </a:r>
            <a:endParaRPr lang="en-US" sz="1100" dirty="0" smtClean="0"/>
          </a:p>
          <a:p>
            <a:pPr marL="0" lvl="0" indent="0" algn="l"/>
            <a:r>
              <a:rPr lang="en-US" sz="1100" dirty="0" smtClean="0"/>
              <a:t>		&gt;</a:t>
            </a:r>
          </a:p>
          <a:p>
            <a:pPr marL="0" lvl="0" indent="0" algn="l"/>
            <a:r>
              <a:rPr lang="en-US" sz="1100" dirty="0" smtClean="0"/>
              <a:t>		freelancer, </a:t>
            </a:r>
            <a:r>
              <a:rPr lang="en-US" sz="1100" dirty="0" err="1" smtClean="0"/>
              <a:t>kalibrr</a:t>
            </a:r>
            <a:r>
              <a:rPr lang="en-US" sz="1100" dirty="0" smtClean="0"/>
              <a:t>, </a:t>
            </a:r>
            <a:r>
              <a:rPr lang="en-US" sz="1100" dirty="0" err="1" smtClean="0"/>
              <a:t>jobstreet</a:t>
            </a:r>
            <a:endParaRPr lang="en-US" sz="1100" dirty="0" smtClean="0"/>
          </a:p>
          <a:p>
            <a:pPr marL="0" lvl="0" indent="0" algn="l"/>
            <a:endParaRPr lang="en-US" sz="1100" dirty="0" smtClean="0"/>
          </a:p>
          <a:p>
            <a:pPr marL="0" lvl="0" indent="0" algn="l"/>
            <a:r>
              <a:rPr lang="en-US" sz="1100" dirty="0" smtClean="0"/>
              <a:t>		They try to reduce unemployment rates by being platform that provides jobs for seekers and employers alike</a:t>
            </a:r>
          </a:p>
          <a:p>
            <a:pPr marL="0" lvl="0" indent="0" algn="l"/>
            <a:r>
              <a:rPr lang="en-US" sz="1100" dirty="0" smtClean="0"/>
              <a:t>		</a:t>
            </a:r>
          </a:p>
          <a:p>
            <a:pPr marL="0" lvl="0" indent="0" algn="l"/>
            <a:r>
              <a:rPr lang="en-US" sz="1100" dirty="0" smtClean="0"/>
              <a:t>			</a:t>
            </a:r>
          </a:p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endParaRPr lang="en-US" sz="1100" dirty="0" smtClean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7138107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/>
            <a:r>
              <a:rPr lang="en-US" sz="1100" dirty="0" smtClean="0"/>
              <a:t>Insert </a:t>
            </a:r>
            <a:r>
              <a:rPr lang="en-US" sz="1100" dirty="0" err="1" smtClean="0"/>
              <a:t>Kwelyo</a:t>
            </a:r>
            <a:endParaRPr lang="en-US" sz="1100" dirty="0" smtClean="0"/>
          </a:p>
          <a:p>
            <a:pPr marL="0" lvl="0" indent="0" algn="l"/>
            <a:endParaRPr lang="en-US" sz="1100" dirty="0" smtClean="0"/>
          </a:p>
          <a:p>
            <a:pPr marL="0" lvl="0" indent="0" algn="l"/>
            <a:r>
              <a:rPr lang="en-US" sz="1100" dirty="0" smtClean="0"/>
              <a:t>-an </a:t>
            </a:r>
            <a:r>
              <a:rPr lang="en-US" sz="1100" dirty="0" err="1" smtClean="0"/>
              <a:t>sms</a:t>
            </a:r>
            <a:r>
              <a:rPr lang="en-US" sz="1100" dirty="0" smtClean="0"/>
              <a:t> job service platform</a:t>
            </a:r>
          </a:p>
          <a:p>
            <a:pPr marL="0" lvl="0" indent="0" algn="l"/>
            <a:r>
              <a:rPr lang="en-US" sz="1100" dirty="0" smtClean="0"/>
              <a:t>-Connecting those with no/limited internet access to the world of internet</a:t>
            </a:r>
          </a:p>
          <a:p>
            <a:pPr marL="0" lvl="0" indent="0" algn="l"/>
            <a:r>
              <a:rPr lang="en-US" sz="1100" dirty="0" smtClean="0"/>
              <a:t>Bridging</a:t>
            </a:r>
            <a:r>
              <a:rPr lang="en-US" sz="1100" baseline="0" dirty="0" smtClean="0"/>
              <a:t> the technological gap, one collar at a time</a:t>
            </a:r>
          </a:p>
          <a:p>
            <a:pPr marL="0" lvl="0" indent="0" algn="l"/>
            <a:endParaRPr lang="en-US" sz="1100" dirty="0" smtClean="0"/>
          </a:p>
          <a:p>
            <a:pPr marL="0" lvl="0" indent="0" algn="l"/>
            <a:endParaRPr lang="en-US" sz="1100" dirty="0" smtClean="0"/>
          </a:p>
          <a:p>
            <a:pPr marL="0" lvl="0" indent="0" algn="l"/>
            <a:endParaRPr lang="en-US" sz="1100" dirty="0" smtClean="0"/>
          </a:p>
          <a:p>
            <a:pPr marL="0" lvl="0" indent="0" algn="l"/>
            <a:r>
              <a:rPr lang="en-US" sz="1100" dirty="0" smtClean="0"/>
              <a:t>-</a:t>
            </a:r>
            <a:r>
              <a:rPr lang="en-US" sz="1100" dirty="0" err="1" smtClean="0"/>
              <a:t>labas</a:t>
            </a:r>
            <a:r>
              <a:rPr lang="en-US" sz="1100" dirty="0" smtClean="0"/>
              <a:t> ng </a:t>
            </a:r>
            <a:r>
              <a:rPr lang="en-US" sz="1100" dirty="0" err="1" smtClean="0"/>
              <a:t>kwelyo</a:t>
            </a:r>
            <a:r>
              <a:rPr lang="en-US" sz="1100" dirty="0" smtClean="0"/>
              <a:t> logo </a:t>
            </a:r>
            <a:r>
              <a:rPr lang="en-US" sz="1100" dirty="0" err="1" smtClean="0"/>
              <a:t>sa</a:t>
            </a:r>
            <a:r>
              <a:rPr lang="en-US" sz="1100" dirty="0" smtClean="0"/>
              <a:t> </a:t>
            </a:r>
            <a:r>
              <a:rPr lang="en-US" sz="1100" dirty="0" err="1" smtClean="0"/>
              <a:t>gitna</a:t>
            </a:r>
            <a:r>
              <a:rPr lang="en-US" sz="1100" dirty="0" smtClean="0"/>
              <a:t> then</a:t>
            </a:r>
          </a:p>
          <a:p>
            <a:pPr marL="0" lvl="0" indent="0" algn="l"/>
            <a:r>
              <a:rPr lang="en-US" sz="1100" dirty="0" smtClean="0"/>
              <a:t>Pictures ng workers </a:t>
            </a:r>
            <a:r>
              <a:rPr lang="en-US" sz="1100" dirty="0" err="1" smtClean="0"/>
              <a:t>sa</a:t>
            </a:r>
            <a:r>
              <a:rPr lang="en-US" sz="1100" dirty="0" smtClean="0"/>
              <a:t> </a:t>
            </a:r>
            <a:r>
              <a:rPr lang="en-US" sz="1100" dirty="0" err="1" smtClean="0"/>
              <a:t>gilid</a:t>
            </a:r>
            <a:r>
              <a:rPr lang="en-US" sz="1100" dirty="0" smtClean="0"/>
              <a:t>:</a:t>
            </a:r>
          </a:p>
          <a:p>
            <a:pPr marL="0" lvl="0" indent="0" algn="l"/>
            <a:r>
              <a:rPr lang="en-US" sz="1100" dirty="0" smtClean="0"/>
              <a:t>Then  picture ng </a:t>
            </a:r>
            <a:r>
              <a:rPr lang="en-US" sz="1100" dirty="0" err="1" smtClean="0"/>
              <a:t>internete</a:t>
            </a:r>
            <a:r>
              <a:rPr lang="en-US" sz="1100" dirty="0" smtClean="0"/>
              <a:t> opportunities </a:t>
            </a:r>
            <a:r>
              <a:rPr lang="en-US" sz="1100" dirty="0" err="1" smtClean="0"/>
              <a:t>sa</a:t>
            </a:r>
            <a:r>
              <a:rPr lang="en-US" sz="1100" dirty="0" smtClean="0"/>
              <a:t> right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153993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/>
            <a:r>
              <a:rPr lang="en-US" sz="1100" dirty="0" smtClean="0"/>
              <a:t>Insert </a:t>
            </a:r>
            <a:r>
              <a:rPr lang="en-US" sz="1100" dirty="0" err="1" smtClean="0"/>
              <a:t>Kwelyo</a:t>
            </a:r>
            <a:endParaRPr lang="en-US" sz="1100" dirty="0" smtClean="0"/>
          </a:p>
          <a:p>
            <a:pPr marL="0" lvl="0" indent="0" algn="l"/>
            <a:endParaRPr lang="en-US" sz="1100" dirty="0" smtClean="0"/>
          </a:p>
          <a:p>
            <a:pPr marL="0" lvl="0" indent="0" algn="l"/>
            <a:r>
              <a:rPr lang="en-US" sz="1100" dirty="0" smtClean="0"/>
              <a:t>-an </a:t>
            </a:r>
            <a:r>
              <a:rPr lang="en-US" sz="1100" dirty="0" err="1" smtClean="0"/>
              <a:t>sms</a:t>
            </a:r>
            <a:r>
              <a:rPr lang="en-US" sz="1100" dirty="0" smtClean="0"/>
              <a:t> job service platform</a:t>
            </a:r>
          </a:p>
          <a:p>
            <a:pPr marL="0" lvl="0" indent="0" algn="l"/>
            <a:r>
              <a:rPr lang="en-US" sz="1100" dirty="0" smtClean="0"/>
              <a:t>-Connecting those with no/limited internet access to the world of internet</a:t>
            </a:r>
          </a:p>
          <a:p>
            <a:pPr marL="0" lvl="0" indent="0" algn="l"/>
            <a:r>
              <a:rPr lang="en-US" sz="1100" dirty="0" smtClean="0"/>
              <a:t>Bridging</a:t>
            </a:r>
            <a:r>
              <a:rPr lang="en-US" sz="1100" baseline="0" dirty="0" smtClean="0"/>
              <a:t> the technological gap, one collar at a time</a:t>
            </a:r>
          </a:p>
          <a:p>
            <a:pPr marL="0" lvl="0" indent="0" algn="l"/>
            <a:endParaRPr lang="en-US" sz="1100" dirty="0" smtClean="0"/>
          </a:p>
          <a:p>
            <a:pPr marL="0" lvl="0" indent="0" algn="l"/>
            <a:endParaRPr lang="en-US" sz="1100" dirty="0" smtClean="0"/>
          </a:p>
          <a:p>
            <a:pPr marL="0" lvl="0" indent="0" algn="l"/>
            <a:endParaRPr lang="en-US" sz="1100" dirty="0" smtClean="0"/>
          </a:p>
          <a:p>
            <a:pPr marL="0" lvl="0" indent="0" algn="l"/>
            <a:r>
              <a:rPr lang="en-US" sz="1100" dirty="0" smtClean="0"/>
              <a:t>-</a:t>
            </a:r>
            <a:r>
              <a:rPr lang="en-US" sz="1100" dirty="0" err="1" smtClean="0"/>
              <a:t>labas</a:t>
            </a:r>
            <a:r>
              <a:rPr lang="en-US" sz="1100" dirty="0" smtClean="0"/>
              <a:t> ng </a:t>
            </a:r>
            <a:r>
              <a:rPr lang="en-US" sz="1100" dirty="0" err="1" smtClean="0"/>
              <a:t>kwelyo</a:t>
            </a:r>
            <a:r>
              <a:rPr lang="en-US" sz="1100" dirty="0" smtClean="0"/>
              <a:t> logo </a:t>
            </a:r>
            <a:r>
              <a:rPr lang="en-US" sz="1100" dirty="0" err="1" smtClean="0"/>
              <a:t>sa</a:t>
            </a:r>
            <a:r>
              <a:rPr lang="en-US" sz="1100" dirty="0" smtClean="0"/>
              <a:t> </a:t>
            </a:r>
            <a:r>
              <a:rPr lang="en-US" sz="1100" dirty="0" err="1" smtClean="0"/>
              <a:t>gitna</a:t>
            </a:r>
            <a:r>
              <a:rPr lang="en-US" sz="1100" dirty="0" smtClean="0"/>
              <a:t> then</a:t>
            </a:r>
          </a:p>
          <a:p>
            <a:pPr marL="0" lvl="0" indent="0" algn="l"/>
            <a:r>
              <a:rPr lang="en-US" sz="1100" dirty="0" smtClean="0"/>
              <a:t>Pictures ng workers </a:t>
            </a:r>
            <a:r>
              <a:rPr lang="en-US" sz="1100" dirty="0" err="1" smtClean="0"/>
              <a:t>sa</a:t>
            </a:r>
            <a:r>
              <a:rPr lang="en-US" sz="1100" dirty="0" smtClean="0"/>
              <a:t> </a:t>
            </a:r>
            <a:r>
              <a:rPr lang="en-US" sz="1100" dirty="0" err="1" smtClean="0"/>
              <a:t>gilid</a:t>
            </a:r>
            <a:r>
              <a:rPr lang="en-US" sz="1100" dirty="0" smtClean="0"/>
              <a:t>:</a:t>
            </a:r>
          </a:p>
          <a:p>
            <a:pPr marL="0" lvl="0" indent="0" algn="l"/>
            <a:r>
              <a:rPr lang="en-US" sz="1100" dirty="0" smtClean="0"/>
              <a:t>Then  picture ng </a:t>
            </a:r>
            <a:r>
              <a:rPr lang="en-US" sz="1100" dirty="0" err="1" smtClean="0"/>
              <a:t>internete</a:t>
            </a:r>
            <a:r>
              <a:rPr lang="en-US" sz="1100" dirty="0" smtClean="0"/>
              <a:t> opportunities </a:t>
            </a:r>
            <a:r>
              <a:rPr lang="en-US" sz="1100" dirty="0" err="1" smtClean="0"/>
              <a:t>sa</a:t>
            </a:r>
            <a:r>
              <a:rPr lang="en-US" sz="1100" dirty="0" smtClean="0"/>
              <a:t> right</a:t>
            </a:r>
            <a:endParaRPr lang="en" sz="1100" dirty="0" smtClean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143274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/>
            <a:r>
              <a:rPr lang="en-US" sz="1100" dirty="0" smtClean="0"/>
              <a:t>Insert </a:t>
            </a:r>
            <a:r>
              <a:rPr lang="en-US" sz="1100" dirty="0" err="1" smtClean="0"/>
              <a:t>Kwelyo</a:t>
            </a:r>
            <a:endParaRPr lang="en-US" sz="1100" dirty="0" smtClean="0"/>
          </a:p>
          <a:p>
            <a:pPr marL="0" lvl="0" indent="0" algn="l"/>
            <a:endParaRPr lang="en-US" sz="1100" dirty="0" smtClean="0"/>
          </a:p>
          <a:p>
            <a:pPr marL="0" lvl="0" indent="0" algn="l"/>
            <a:r>
              <a:rPr lang="en-US" sz="1100" dirty="0" smtClean="0"/>
              <a:t>-an </a:t>
            </a:r>
            <a:r>
              <a:rPr lang="en-US" sz="1100" dirty="0" err="1" smtClean="0"/>
              <a:t>sms</a:t>
            </a:r>
            <a:r>
              <a:rPr lang="en-US" sz="1100" dirty="0" smtClean="0"/>
              <a:t> job service platform</a:t>
            </a:r>
          </a:p>
          <a:p>
            <a:pPr marL="0" lvl="0" indent="0" algn="l"/>
            <a:r>
              <a:rPr lang="en-US" sz="1100" dirty="0" smtClean="0"/>
              <a:t>-Connecting those with no/limited internet access to the world of internet</a:t>
            </a:r>
          </a:p>
          <a:p>
            <a:pPr marL="0" lvl="0" indent="0" algn="l"/>
            <a:r>
              <a:rPr lang="en-US" sz="1100" dirty="0" smtClean="0"/>
              <a:t>Bridging</a:t>
            </a:r>
            <a:r>
              <a:rPr lang="en-US" sz="1100" baseline="0" dirty="0" smtClean="0"/>
              <a:t> the technological gap, one collar at a time</a:t>
            </a:r>
          </a:p>
          <a:p>
            <a:pPr marL="0" lvl="0" indent="0" algn="l"/>
            <a:endParaRPr lang="en-US" sz="1100" dirty="0" smtClean="0"/>
          </a:p>
          <a:p>
            <a:pPr marL="0" lvl="0" indent="0" algn="l"/>
            <a:endParaRPr lang="en-US" sz="1100" dirty="0" smtClean="0"/>
          </a:p>
          <a:p>
            <a:pPr marL="0" lvl="0" indent="0" algn="l"/>
            <a:endParaRPr lang="en-US" sz="1100" dirty="0" smtClean="0"/>
          </a:p>
          <a:p>
            <a:pPr marL="0" lvl="0" indent="0" algn="l"/>
            <a:r>
              <a:rPr lang="en-US" sz="1100" dirty="0" smtClean="0"/>
              <a:t>-</a:t>
            </a:r>
            <a:r>
              <a:rPr lang="en-US" sz="1100" dirty="0" err="1" smtClean="0"/>
              <a:t>labas</a:t>
            </a:r>
            <a:r>
              <a:rPr lang="en-US" sz="1100" dirty="0" smtClean="0"/>
              <a:t> ng </a:t>
            </a:r>
            <a:r>
              <a:rPr lang="en-US" sz="1100" dirty="0" err="1" smtClean="0"/>
              <a:t>kwelyo</a:t>
            </a:r>
            <a:r>
              <a:rPr lang="en-US" sz="1100" dirty="0" smtClean="0"/>
              <a:t> logo </a:t>
            </a:r>
            <a:r>
              <a:rPr lang="en-US" sz="1100" dirty="0" err="1" smtClean="0"/>
              <a:t>sa</a:t>
            </a:r>
            <a:r>
              <a:rPr lang="en-US" sz="1100" dirty="0" smtClean="0"/>
              <a:t> </a:t>
            </a:r>
            <a:r>
              <a:rPr lang="en-US" sz="1100" dirty="0" err="1" smtClean="0"/>
              <a:t>gitna</a:t>
            </a:r>
            <a:r>
              <a:rPr lang="en-US" sz="1100" dirty="0" smtClean="0"/>
              <a:t> then</a:t>
            </a:r>
          </a:p>
          <a:p>
            <a:pPr marL="0" lvl="0" indent="0" algn="l"/>
            <a:r>
              <a:rPr lang="en-US" sz="1100" dirty="0" smtClean="0"/>
              <a:t>Pictures ng workers </a:t>
            </a:r>
            <a:r>
              <a:rPr lang="en-US" sz="1100" dirty="0" err="1" smtClean="0"/>
              <a:t>sa</a:t>
            </a:r>
            <a:r>
              <a:rPr lang="en-US" sz="1100" dirty="0" smtClean="0"/>
              <a:t> </a:t>
            </a:r>
            <a:r>
              <a:rPr lang="en-US" sz="1100" dirty="0" err="1" smtClean="0"/>
              <a:t>gilid</a:t>
            </a:r>
            <a:r>
              <a:rPr lang="en-US" sz="1100" dirty="0" smtClean="0"/>
              <a:t>:</a:t>
            </a:r>
          </a:p>
          <a:p>
            <a:pPr marL="0" lvl="0" indent="0" algn="l"/>
            <a:r>
              <a:rPr lang="en-US" sz="1100" dirty="0" smtClean="0"/>
              <a:t>Then  picture ng </a:t>
            </a:r>
            <a:r>
              <a:rPr lang="en-US" sz="1100" dirty="0" err="1" smtClean="0"/>
              <a:t>internete</a:t>
            </a:r>
            <a:r>
              <a:rPr lang="en-US" sz="1100" dirty="0" smtClean="0"/>
              <a:t> opportunities </a:t>
            </a:r>
            <a:r>
              <a:rPr lang="en-US" sz="1100" dirty="0" err="1" smtClean="0"/>
              <a:t>sa</a:t>
            </a:r>
            <a:r>
              <a:rPr lang="en-US" sz="1100" dirty="0" smtClean="0"/>
              <a:t> right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590160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 smtClean="0"/>
              <a:t>*-</a:t>
            </a:r>
            <a:r>
              <a:rPr lang="en-US" sz="1100" dirty="0" err="1" smtClean="0"/>
              <a:t>hanap</a:t>
            </a:r>
            <a:r>
              <a:rPr lang="en-US" sz="1100" dirty="0" smtClean="0"/>
              <a:t> assets/pictures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 smtClean="0"/>
              <a:t>&gt;-next slide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 smtClean="0"/>
              <a:t>5 mins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 smtClean="0"/>
              <a:t>2 mins intro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 smtClean="0"/>
              <a:t>	Do I start with a great Philippines?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 dirty="0" smtClean="0"/>
              <a:t>	</a:t>
            </a: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 smtClean="0"/>
              <a:t>Statistics/Demographics</a:t>
            </a: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 dirty="0" smtClean="0"/>
              <a:t>GDP???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 smtClean="0"/>
              <a:t>	Poverty index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 smtClean="0"/>
              <a:t>	&gt;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 smtClean="0"/>
              <a:t>	*State ng education ng Philippines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 smtClean="0"/>
              <a:t>		*Only </a:t>
            </a:r>
            <a:r>
              <a:rPr lang="en-US" sz="1100" dirty="0" err="1" smtClean="0"/>
              <a:t>bla</a:t>
            </a:r>
            <a:r>
              <a:rPr lang="en-US" sz="1100" dirty="0" smtClean="0"/>
              <a:t> </a:t>
            </a:r>
            <a:r>
              <a:rPr lang="en-US" sz="1100" dirty="0" err="1" smtClean="0"/>
              <a:t>bla</a:t>
            </a:r>
            <a:r>
              <a:rPr lang="en-US" sz="1100" dirty="0" smtClean="0"/>
              <a:t> can go to school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 smtClean="0"/>
              <a:t>		*Only </a:t>
            </a:r>
            <a:r>
              <a:rPr lang="en-US" sz="1100" dirty="0" err="1" smtClean="0"/>
              <a:t>bla</a:t>
            </a:r>
            <a:r>
              <a:rPr lang="en-US" sz="1100" dirty="0" smtClean="0"/>
              <a:t> </a:t>
            </a:r>
            <a:r>
              <a:rPr lang="en-US" sz="1100" dirty="0" err="1" smtClean="0"/>
              <a:t>bla</a:t>
            </a:r>
            <a:r>
              <a:rPr lang="en-US" sz="1100" dirty="0" smtClean="0"/>
              <a:t> can finish high school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 smtClean="0"/>
              <a:t>		*Only </a:t>
            </a:r>
            <a:r>
              <a:rPr lang="en-US" sz="1100" dirty="0" err="1" smtClean="0"/>
              <a:t>bla</a:t>
            </a:r>
            <a:r>
              <a:rPr lang="en-US" sz="1100" dirty="0" smtClean="0"/>
              <a:t> </a:t>
            </a:r>
            <a:r>
              <a:rPr lang="en-US" sz="1100" dirty="0" err="1" smtClean="0"/>
              <a:t>bla</a:t>
            </a:r>
            <a:r>
              <a:rPr lang="en-US" sz="1100" dirty="0" smtClean="0"/>
              <a:t> can even go to college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 smtClean="0"/>
              <a:t>		</a:t>
            </a:r>
          </a:p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 smtClean="0"/>
              <a:t>&gt;	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 smtClean="0"/>
              <a:t>				*</a:t>
            </a:r>
            <a:r>
              <a:rPr lang="en-US" sz="1100" dirty="0" err="1" smtClean="0"/>
              <a:t>Paano</a:t>
            </a:r>
            <a:r>
              <a:rPr lang="en-US" sz="1100" dirty="0" smtClean="0"/>
              <a:t> </a:t>
            </a:r>
            <a:r>
              <a:rPr lang="en-US" sz="1100" dirty="0" err="1" smtClean="0"/>
              <a:t>na</a:t>
            </a:r>
            <a:r>
              <a:rPr lang="en-US" sz="1100" dirty="0" smtClean="0"/>
              <a:t> </a:t>
            </a:r>
            <a:r>
              <a:rPr lang="en-US" sz="1100" dirty="0" err="1" smtClean="0"/>
              <a:t>yung</a:t>
            </a:r>
            <a:r>
              <a:rPr lang="en-US" sz="1100" dirty="0" smtClean="0"/>
              <a:t> </a:t>
            </a:r>
            <a:r>
              <a:rPr lang="en-US" sz="1100" dirty="0" err="1" smtClean="0"/>
              <a:t>mga</a:t>
            </a:r>
            <a:r>
              <a:rPr lang="en-US" sz="1100" dirty="0" smtClean="0"/>
              <a:t> </a:t>
            </a:r>
            <a:r>
              <a:rPr lang="en-US" sz="1100" dirty="0" err="1" smtClean="0"/>
              <a:t>natira</a:t>
            </a:r>
            <a:r>
              <a:rPr lang="en-US" sz="1100" dirty="0" smtClean="0"/>
              <a:t>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 smtClean="0"/>
              <a:t>		Sadly, </a:t>
            </a:r>
            <a:r>
              <a:rPr lang="en-US" sz="1100" dirty="0" err="1" smtClean="0"/>
              <a:t>sila</a:t>
            </a:r>
            <a:r>
              <a:rPr lang="en-US" sz="1100" dirty="0" smtClean="0"/>
              <a:t> </a:t>
            </a:r>
            <a:r>
              <a:rPr lang="en-US" sz="1100" dirty="0" err="1" smtClean="0"/>
              <a:t>yung</a:t>
            </a:r>
            <a:r>
              <a:rPr lang="en-US" sz="1100" dirty="0" smtClean="0"/>
              <a:t> </a:t>
            </a:r>
            <a:r>
              <a:rPr lang="en-US" sz="1100" dirty="0" err="1" smtClean="0"/>
              <a:t>mga</a:t>
            </a:r>
            <a:r>
              <a:rPr lang="en-US" sz="1100" dirty="0" smtClean="0"/>
              <a:t> </a:t>
            </a:r>
            <a:r>
              <a:rPr lang="en-US" sz="1100" dirty="0" err="1" smtClean="0"/>
              <a:t>nagiging</a:t>
            </a:r>
            <a:r>
              <a:rPr lang="en-US" sz="1100" dirty="0" smtClean="0"/>
              <a:t> following:</a:t>
            </a:r>
          </a:p>
          <a:p>
            <a:pPr marL="914400" lvl="0" indent="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 dirty="0" err="1" smtClean="0"/>
              <a:t>Tubero</a:t>
            </a:r>
            <a:r>
              <a:rPr lang="en-US" sz="1100" dirty="0" smtClean="0"/>
              <a:t>, carpenter, gardener, home repair, </a:t>
            </a:r>
            <a:r>
              <a:rPr lang="en-US" sz="1100" dirty="0" err="1" smtClean="0"/>
              <a:t>raketeros</a:t>
            </a:r>
            <a:endParaRPr lang="en-US" sz="1100" dirty="0" smtClean="0"/>
          </a:p>
          <a:p>
            <a:pPr marL="1371600" lvl="0" indent="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 dirty="0" smtClean="0"/>
              <a:t>Driver for long car rides (province or </a:t>
            </a:r>
            <a:r>
              <a:rPr lang="en-US" sz="1100" dirty="0" err="1" smtClean="0"/>
              <a:t>smth</a:t>
            </a:r>
            <a:r>
              <a:rPr lang="en-US" sz="1100" dirty="0" smtClean="0"/>
              <a:t>), Mason, electrician, </a:t>
            </a:r>
            <a:r>
              <a:rPr lang="en-US" sz="1100" dirty="0" err="1" smtClean="0"/>
              <a:t>Poso</a:t>
            </a:r>
            <a:r>
              <a:rPr lang="en-US" sz="1100" dirty="0" smtClean="0"/>
              <a:t> negro, washing machine, car mechanic, wood worker, furniture,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 smtClean="0"/>
              <a:t>	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 smtClean="0"/>
              <a:t>	</a:t>
            </a:r>
          </a:p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 smtClean="0"/>
              <a:t>Sa </a:t>
            </a:r>
            <a:r>
              <a:rPr lang="en-US" sz="1100" dirty="0" err="1" smtClean="0"/>
              <a:t>mga</a:t>
            </a:r>
            <a:r>
              <a:rPr lang="en-US" sz="1100" dirty="0" smtClean="0"/>
              <a:t> </a:t>
            </a:r>
            <a:r>
              <a:rPr lang="en-US" sz="1100" dirty="0" err="1" smtClean="0"/>
              <a:t>natira</a:t>
            </a:r>
            <a:r>
              <a:rPr lang="en-US" sz="1100" dirty="0" smtClean="0"/>
              <a:t>,</a:t>
            </a: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 smtClean="0"/>
              <a:t>		*Only </a:t>
            </a:r>
            <a:r>
              <a:rPr lang="en-US" sz="1100" dirty="0" err="1" smtClean="0"/>
              <a:t>bla</a:t>
            </a:r>
            <a:r>
              <a:rPr lang="en-US" sz="1100" dirty="0" smtClean="0"/>
              <a:t> </a:t>
            </a:r>
            <a:r>
              <a:rPr lang="en-US" sz="1100" dirty="0" err="1" smtClean="0"/>
              <a:t>bla</a:t>
            </a:r>
            <a:r>
              <a:rPr lang="en-US" sz="1100" dirty="0" smtClean="0"/>
              <a:t> has access to the internet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 smtClean="0"/>
              <a:t>		</a:t>
            </a:r>
          </a:p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 smtClean="0"/>
              <a:t>&gt;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 smtClean="0"/>
              <a:t>		*So what can we do for our lesser privileged brothers and sisters?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 smtClean="0"/>
              <a:t>		Show that education system is faulty at best, so </a:t>
            </a:r>
            <a:r>
              <a:rPr lang="en-US" sz="1100" dirty="0" err="1" smtClean="0"/>
              <a:t>habang</a:t>
            </a:r>
            <a:r>
              <a:rPr lang="en-US" sz="1100" dirty="0" smtClean="0"/>
              <a:t> </a:t>
            </a:r>
            <a:r>
              <a:rPr lang="en-US" sz="1100" dirty="0" err="1" smtClean="0"/>
              <a:t>inaayos</a:t>
            </a:r>
            <a:r>
              <a:rPr lang="en-US" sz="1100" dirty="0" smtClean="0"/>
              <a:t> pa </a:t>
            </a:r>
            <a:r>
              <a:rPr lang="en-US" sz="1100" dirty="0" err="1" smtClean="0"/>
              <a:t>yun</a:t>
            </a:r>
            <a:r>
              <a:rPr lang="en-US" sz="1100" dirty="0" smtClean="0"/>
              <a:t>, what we can do, right now is: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 smtClean="0"/>
              <a:t>		*To provide job opportunities to our lesser privileged brothers and sisters, especially those that have limited internet access or does not have access to the internet at all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 smtClean="0"/>
              <a:t>		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 smtClean="0"/>
              <a:t>	*What comprises a nation? Nation building, building a nation (</a:t>
            </a:r>
            <a:r>
              <a:rPr lang="en-US" sz="1100" dirty="0" err="1" smtClean="0"/>
              <a:t>Dapat</a:t>
            </a:r>
            <a:r>
              <a:rPr lang="en-US" sz="1100" dirty="0" smtClean="0"/>
              <a:t> inclusive!!!)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 smtClean="0"/>
              <a:t>	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 smtClean="0"/>
              <a:t>2 mins demo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 smtClean="0"/>
              <a:t>	&gt;1 min employer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 smtClean="0"/>
              <a:t>	&gt;1 min worker walk through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 smtClean="0"/>
              <a:t>	Emphasize the solution being SMS based, very useful </a:t>
            </a:r>
            <a:r>
              <a:rPr lang="en-US" sz="1100" dirty="0" err="1" smtClean="0"/>
              <a:t>kahit</a:t>
            </a:r>
            <a:r>
              <a:rPr lang="en-US" sz="1100" dirty="0" smtClean="0"/>
              <a:t> </a:t>
            </a:r>
            <a:r>
              <a:rPr lang="en-US" sz="1100" dirty="0" err="1" smtClean="0"/>
              <a:t>wala</a:t>
            </a:r>
            <a:r>
              <a:rPr lang="en-US" sz="1100" dirty="0" smtClean="0"/>
              <a:t>/limited internet access </a:t>
            </a:r>
            <a:r>
              <a:rPr lang="en-US" sz="1100" dirty="0" err="1" smtClean="0"/>
              <a:t>yung</a:t>
            </a:r>
            <a:r>
              <a:rPr lang="en-US" sz="1100" dirty="0" smtClean="0"/>
              <a:t> worker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 smtClean="0"/>
              <a:t>1 min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 smtClean="0"/>
              <a:t>	</a:t>
            </a:r>
            <a:r>
              <a:rPr lang="en-US" sz="1100" dirty="0" err="1" smtClean="0"/>
              <a:t>Isip</a:t>
            </a:r>
            <a:r>
              <a:rPr lang="en-US" sz="1100" dirty="0" smtClean="0"/>
              <a:t> tagline for nation building as closure. Tone of ending should be hopeful/empowering. Hopeful for a greater Philippines.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 smtClean="0"/>
              <a:t>Nation building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 smtClean="0"/>
              <a:t>Inclusiveness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 smtClean="0"/>
              <a:t>Empowerment</a:t>
            </a:r>
          </a:p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endParaRPr lang="en-US" sz="1100" dirty="0" smtClean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5373739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 smtClean="0"/>
              <a:t>*-</a:t>
            </a:r>
            <a:r>
              <a:rPr lang="en-US" sz="1100" dirty="0" err="1" smtClean="0"/>
              <a:t>hanap</a:t>
            </a:r>
            <a:r>
              <a:rPr lang="en-US" sz="1100" dirty="0" smtClean="0"/>
              <a:t> assets/pictures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 smtClean="0"/>
              <a:t>&gt;-next slide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 smtClean="0"/>
              <a:t>5 mins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 smtClean="0"/>
              <a:t>2 mins intro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 smtClean="0"/>
              <a:t>	Do I start with a great Philippines?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 dirty="0" smtClean="0"/>
              <a:t>	</a:t>
            </a: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 smtClean="0"/>
              <a:t>Statistics/Demographics</a:t>
            </a: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 dirty="0" smtClean="0"/>
              <a:t>GDP???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 smtClean="0"/>
              <a:t>	Poverty index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 smtClean="0"/>
              <a:t>	&gt;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 smtClean="0"/>
              <a:t>	*State ng education ng Philippines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 smtClean="0"/>
              <a:t>		*Only </a:t>
            </a:r>
            <a:r>
              <a:rPr lang="en-US" sz="1100" dirty="0" err="1" smtClean="0"/>
              <a:t>bla</a:t>
            </a:r>
            <a:r>
              <a:rPr lang="en-US" sz="1100" dirty="0" smtClean="0"/>
              <a:t> </a:t>
            </a:r>
            <a:r>
              <a:rPr lang="en-US" sz="1100" dirty="0" err="1" smtClean="0"/>
              <a:t>bla</a:t>
            </a:r>
            <a:r>
              <a:rPr lang="en-US" sz="1100" dirty="0" smtClean="0"/>
              <a:t> can go to school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 smtClean="0"/>
              <a:t>		*Only </a:t>
            </a:r>
            <a:r>
              <a:rPr lang="en-US" sz="1100" dirty="0" err="1" smtClean="0"/>
              <a:t>bla</a:t>
            </a:r>
            <a:r>
              <a:rPr lang="en-US" sz="1100" dirty="0" smtClean="0"/>
              <a:t> </a:t>
            </a:r>
            <a:r>
              <a:rPr lang="en-US" sz="1100" dirty="0" err="1" smtClean="0"/>
              <a:t>bla</a:t>
            </a:r>
            <a:r>
              <a:rPr lang="en-US" sz="1100" dirty="0" smtClean="0"/>
              <a:t> can finish high school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 smtClean="0"/>
              <a:t>		*Only </a:t>
            </a:r>
            <a:r>
              <a:rPr lang="en-US" sz="1100" dirty="0" err="1" smtClean="0"/>
              <a:t>bla</a:t>
            </a:r>
            <a:r>
              <a:rPr lang="en-US" sz="1100" dirty="0" smtClean="0"/>
              <a:t> </a:t>
            </a:r>
            <a:r>
              <a:rPr lang="en-US" sz="1100" dirty="0" err="1" smtClean="0"/>
              <a:t>bla</a:t>
            </a:r>
            <a:r>
              <a:rPr lang="en-US" sz="1100" dirty="0" smtClean="0"/>
              <a:t> can even go to college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 smtClean="0"/>
              <a:t>		</a:t>
            </a:r>
          </a:p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 smtClean="0"/>
              <a:t>&gt;	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 smtClean="0"/>
              <a:t>				*</a:t>
            </a:r>
            <a:r>
              <a:rPr lang="en-US" sz="1100" dirty="0" err="1" smtClean="0"/>
              <a:t>Paano</a:t>
            </a:r>
            <a:r>
              <a:rPr lang="en-US" sz="1100" dirty="0" smtClean="0"/>
              <a:t> </a:t>
            </a:r>
            <a:r>
              <a:rPr lang="en-US" sz="1100" dirty="0" err="1" smtClean="0"/>
              <a:t>na</a:t>
            </a:r>
            <a:r>
              <a:rPr lang="en-US" sz="1100" dirty="0" smtClean="0"/>
              <a:t> </a:t>
            </a:r>
            <a:r>
              <a:rPr lang="en-US" sz="1100" dirty="0" err="1" smtClean="0"/>
              <a:t>yung</a:t>
            </a:r>
            <a:r>
              <a:rPr lang="en-US" sz="1100" dirty="0" smtClean="0"/>
              <a:t> </a:t>
            </a:r>
            <a:r>
              <a:rPr lang="en-US" sz="1100" dirty="0" err="1" smtClean="0"/>
              <a:t>mga</a:t>
            </a:r>
            <a:r>
              <a:rPr lang="en-US" sz="1100" dirty="0" smtClean="0"/>
              <a:t> </a:t>
            </a:r>
            <a:r>
              <a:rPr lang="en-US" sz="1100" dirty="0" err="1" smtClean="0"/>
              <a:t>natira</a:t>
            </a:r>
            <a:r>
              <a:rPr lang="en-US" sz="1100" dirty="0" smtClean="0"/>
              <a:t>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 smtClean="0"/>
              <a:t>		Sadly, </a:t>
            </a:r>
            <a:r>
              <a:rPr lang="en-US" sz="1100" dirty="0" err="1" smtClean="0"/>
              <a:t>sila</a:t>
            </a:r>
            <a:r>
              <a:rPr lang="en-US" sz="1100" dirty="0" smtClean="0"/>
              <a:t> </a:t>
            </a:r>
            <a:r>
              <a:rPr lang="en-US" sz="1100" dirty="0" err="1" smtClean="0"/>
              <a:t>yung</a:t>
            </a:r>
            <a:r>
              <a:rPr lang="en-US" sz="1100" dirty="0" smtClean="0"/>
              <a:t> </a:t>
            </a:r>
            <a:r>
              <a:rPr lang="en-US" sz="1100" dirty="0" err="1" smtClean="0"/>
              <a:t>mga</a:t>
            </a:r>
            <a:r>
              <a:rPr lang="en-US" sz="1100" dirty="0" smtClean="0"/>
              <a:t> </a:t>
            </a:r>
            <a:r>
              <a:rPr lang="en-US" sz="1100" dirty="0" err="1" smtClean="0"/>
              <a:t>nagiging</a:t>
            </a:r>
            <a:r>
              <a:rPr lang="en-US" sz="1100" dirty="0" smtClean="0"/>
              <a:t> following:</a:t>
            </a:r>
          </a:p>
          <a:p>
            <a:pPr marL="914400" lvl="0" indent="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 dirty="0" err="1" smtClean="0"/>
              <a:t>Tubero</a:t>
            </a:r>
            <a:r>
              <a:rPr lang="en-US" sz="1100" dirty="0" smtClean="0"/>
              <a:t>, carpenter, gardener, home repair, </a:t>
            </a:r>
            <a:r>
              <a:rPr lang="en-US" sz="1100" dirty="0" err="1" smtClean="0"/>
              <a:t>raketeros</a:t>
            </a:r>
            <a:endParaRPr lang="en-US" sz="1100" dirty="0" smtClean="0"/>
          </a:p>
          <a:p>
            <a:pPr marL="1371600" lvl="0" indent="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 dirty="0" smtClean="0"/>
              <a:t>Driver for long car rides (province or </a:t>
            </a:r>
            <a:r>
              <a:rPr lang="en-US" sz="1100" dirty="0" err="1" smtClean="0"/>
              <a:t>smth</a:t>
            </a:r>
            <a:r>
              <a:rPr lang="en-US" sz="1100" dirty="0" smtClean="0"/>
              <a:t>), Mason, electrician, </a:t>
            </a:r>
            <a:r>
              <a:rPr lang="en-US" sz="1100" dirty="0" err="1" smtClean="0"/>
              <a:t>Poso</a:t>
            </a:r>
            <a:r>
              <a:rPr lang="en-US" sz="1100" dirty="0" smtClean="0"/>
              <a:t> negro, washing machine, car mechanic, wood worker, furniture,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 smtClean="0"/>
              <a:t>	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 smtClean="0"/>
              <a:t>	</a:t>
            </a:r>
          </a:p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 smtClean="0"/>
              <a:t>Sa </a:t>
            </a:r>
            <a:r>
              <a:rPr lang="en-US" sz="1100" dirty="0" err="1" smtClean="0"/>
              <a:t>mga</a:t>
            </a:r>
            <a:r>
              <a:rPr lang="en-US" sz="1100" dirty="0" smtClean="0"/>
              <a:t> </a:t>
            </a:r>
            <a:r>
              <a:rPr lang="en-US" sz="1100" dirty="0" err="1" smtClean="0"/>
              <a:t>natira</a:t>
            </a:r>
            <a:r>
              <a:rPr lang="en-US" sz="1100" dirty="0" smtClean="0"/>
              <a:t>,</a:t>
            </a: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 smtClean="0"/>
              <a:t>		*Only </a:t>
            </a:r>
            <a:r>
              <a:rPr lang="en-US" sz="1100" dirty="0" err="1" smtClean="0"/>
              <a:t>bla</a:t>
            </a:r>
            <a:r>
              <a:rPr lang="en-US" sz="1100" dirty="0" smtClean="0"/>
              <a:t> </a:t>
            </a:r>
            <a:r>
              <a:rPr lang="en-US" sz="1100" dirty="0" err="1" smtClean="0"/>
              <a:t>bla</a:t>
            </a:r>
            <a:r>
              <a:rPr lang="en-US" sz="1100" dirty="0" smtClean="0"/>
              <a:t> has access to the internet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 smtClean="0"/>
              <a:t>		</a:t>
            </a:r>
          </a:p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 smtClean="0"/>
              <a:t>&gt;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 smtClean="0"/>
              <a:t>		*So what can we do for our lesser privileged brothers and sisters?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 smtClean="0"/>
              <a:t>		Show that education system is faulty at best, so </a:t>
            </a:r>
            <a:r>
              <a:rPr lang="en-US" sz="1100" dirty="0" err="1" smtClean="0"/>
              <a:t>habang</a:t>
            </a:r>
            <a:r>
              <a:rPr lang="en-US" sz="1100" dirty="0" smtClean="0"/>
              <a:t> </a:t>
            </a:r>
            <a:r>
              <a:rPr lang="en-US" sz="1100" dirty="0" err="1" smtClean="0"/>
              <a:t>inaayos</a:t>
            </a:r>
            <a:r>
              <a:rPr lang="en-US" sz="1100" dirty="0" smtClean="0"/>
              <a:t> pa </a:t>
            </a:r>
            <a:r>
              <a:rPr lang="en-US" sz="1100" dirty="0" err="1" smtClean="0"/>
              <a:t>yun</a:t>
            </a:r>
            <a:r>
              <a:rPr lang="en-US" sz="1100" dirty="0" smtClean="0"/>
              <a:t>, what we can do, right now is: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 smtClean="0"/>
              <a:t>		*To provide job opportunities to our lesser privileged brothers and sisters, especially those that have limited internet access or does not have access to the internet at all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 smtClean="0"/>
              <a:t>		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 smtClean="0"/>
              <a:t>	*What comprises a nation? Nation building, building a nation (</a:t>
            </a:r>
            <a:r>
              <a:rPr lang="en-US" sz="1100" dirty="0" err="1" smtClean="0"/>
              <a:t>Dapat</a:t>
            </a:r>
            <a:r>
              <a:rPr lang="en-US" sz="1100" dirty="0" smtClean="0"/>
              <a:t> inclusive!!!)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 smtClean="0"/>
              <a:t>	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 smtClean="0"/>
              <a:t>2 mins demo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 smtClean="0"/>
              <a:t>	&gt;1 min employer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 smtClean="0"/>
              <a:t>	&gt;1 min worker walk through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 smtClean="0"/>
              <a:t>	Emphasize the solution being SMS based, very useful </a:t>
            </a:r>
            <a:r>
              <a:rPr lang="en-US" sz="1100" dirty="0" err="1" smtClean="0"/>
              <a:t>kahit</a:t>
            </a:r>
            <a:r>
              <a:rPr lang="en-US" sz="1100" dirty="0" smtClean="0"/>
              <a:t> </a:t>
            </a:r>
            <a:r>
              <a:rPr lang="en-US" sz="1100" dirty="0" err="1" smtClean="0"/>
              <a:t>wala</a:t>
            </a:r>
            <a:r>
              <a:rPr lang="en-US" sz="1100" dirty="0" smtClean="0"/>
              <a:t>/limited internet access </a:t>
            </a:r>
            <a:r>
              <a:rPr lang="en-US" sz="1100" dirty="0" err="1" smtClean="0"/>
              <a:t>yung</a:t>
            </a:r>
            <a:r>
              <a:rPr lang="en-US" sz="1100" dirty="0" smtClean="0"/>
              <a:t> worker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 smtClean="0"/>
              <a:t>1 min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 smtClean="0"/>
              <a:t>	</a:t>
            </a:r>
            <a:r>
              <a:rPr lang="en-US" sz="1100" dirty="0" err="1" smtClean="0"/>
              <a:t>Isip</a:t>
            </a:r>
            <a:r>
              <a:rPr lang="en-US" sz="1100" dirty="0" smtClean="0"/>
              <a:t> tagline for nation building as closure. Tone of ending should be hopeful/empowering. Hopeful for a greater Philippines.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 smtClean="0"/>
              <a:t>Nation building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 smtClean="0"/>
              <a:t>Inclusiveness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 smtClean="0"/>
              <a:t>Empowerment</a:t>
            </a:r>
          </a:p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endParaRPr lang="en-US" sz="1100" dirty="0" smtClean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3004599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 smtClean="0"/>
              <a:t>*-</a:t>
            </a:r>
            <a:r>
              <a:rPr lang="en-US" sz="1100" dirty="0" err="1" smtClean="0"/>
              <a:t>hanap</a:t>
            </a:r>
            <a:r>
              <a:rPr lang="en-US" sz="1100" dirty="0" smtClean="0"/>
              <a:t> assets/pictures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 smtClean="0"/>
              <a:t>&gt;-next slide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 smtClean="0"/>
              <a:t>5 mins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 smtClean="0"/>
              <a:t>2 mins intro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 smtClean="0"/>
              <a:t>	Do I start with a great Philippines?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 dirty="0" smtClean="0"/>
              <a:t>	</a:t>
            </a: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 smtClean="0"/>
              <a:t>Statistics/Demographics</a:t>
            </a: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 dirty="0" smtClean="0"/>
              <a:t>GDP???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 smtClean="0"/>
              <a:t>	Poverty index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 smtClean="0"/>
              <a:t>	&gt;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 smtClean="0"/>
              <a:t>	*State ng education ng Philippines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 smtClean="0"/>
              <a:t>		*Only </a:t>
            </a:r>
            <a:r>
              <a:rPr lang="en-US" sz="1100" dirty="0" err="1" smtClean="0"/>
              <a:t>bla</a:t>
            </a:r>
            <a:r>
              <a:rPr lang="en-US" sz="1100" dirty="0" smtClean="0"/>
              <a:t> </a:t>
            </a:r>
            <a:r>
              <a:rPr lang="en-US" sz="1100" dirty="0" err="1" smtClean="0"/>
              <a:t>bla</a:t>
            </a:r>
            <a:r>
              <a:rPr lang="en-US" sz="1100" dirty="0" smtClean="0"/>
              <a:t> can go to school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 smtClean="0"/>
              <a:t>		*Only </a:t>
            </a:r>
            <a:r>
              <a:rPr lang="en-US" sz="1100" dirty="0" err="1" smtClean="0"/>
              <a:t>bla</a:t>
            </a:r>
            <a:r>
              <a:rPr lang="en-US" sz="1100" dirty="0" smtClean="0"/>
              <a:t> </a:t>
            </a:r>
            <a:r>
              <a:rPr lang="en-US" sz="1100" dirty="0" err="1" smtClean="0"/>
              <a:t>bla</a:t>
            </a:r>
            <a:r>
              <a:rPr lang="en-US" sz="1100" dirty="0" smtClean="0"/>
              <a:t> can finish high school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 smtClean="0"/>
              <a:t>		*Only </a:t>
            </a:r>
            <a:r>
              <a:rPr lang="en-US" sz="1100" dirty="0" err="1" smtClean="0"/>
              <a:t>bla</a:t>
            </a:r>
            <a:r>
              <a:rPr lang="en-US" sz="1100" dirty="0" smtClean="0"/>
              <a:t> </a:t>
            </a:r>
            <a:r>
              <a:rPr lang="en-US" sz="1100" dirty="0" err="1" smtClean="0"/>
              <a:t>bla</a:t>
            </a:r>
            <a:r>
              <a:rPr lang="en-US" sz="1100" dirty="0" smtClean="0"/>
              <a:t> can even go to college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 smtClean="0"/>
              <a:t>		</a:t>
            </a:r>
          </a:p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 smtClean="0"/>
              <a:t>&gt;	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 smtClean="0"/>
              <a:t>		*</a:t>
            </a:r>
            <a:r>
              <a:rPr lang="en-US" sz="1100" dirty="0" err="1" smtClean="0"/>
              <a:t>Paano</a:t>
            </a:r>
            <a:r>
              <a:rPr lang="en-US" sz="1100" dirty="0" smtClean="0"/>
              <a:t> </a:t>
            </a:r>
            <a:r>
              <a:rPr lang="en-US" sz="1100" dirty="0" err="1" smtClean="0"/>
              <a:t>na</a:t>
            </a:r>
            <a:r>
              <a:rPr lang="en-US" sz="1100" dirty="0" smtClean="0"/>
              <a:t> </a:t>
            </a:r>
            <a:r>
              <a:rPr lang="en-US" sz="1100" dirty="0" err="1" smtClean="0"/>
              <a:t>yung</a:t>
            </a:r>
            <a:r>
              <a:rPr lang="en-US" sz="1100" dirty="0" smtClean="0"/>
              <a:t> </a:t>
            </a:r>
            <a:r>
              <a:rPr lang="en-US" sz="1100" dirty="0" err="1" smtClean="0"/>
              <a:t>mga</a:t>
            </a:r>
            <a:r>
              <a:rPr lang="en-US" sz="1100" dirty="0" smtClean="0"/>
              <a:t> </a:t>
            </a:r>
            <a:r>
              <a:rPr lang="en-US" sz="1100" dirty="0" err="1" smtClean="0"/>
              <a:t>natira</a:t>
            </a:r>
            <a:r>
              <a:rPr lang="en-US" sz="1100" dirty="0" smtClean="0"/>
              <a:t>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 smtClean="0"/>
              <a:t>		Sadly, </a:t>
            </a:r>
            <a:r>
              <a:rPr lang="en-US" sz="1100" dirty="0" err="1" smtClean="0"/>
              <a:t>sila</a:t>
            </a:r>
            <a:r>
              <a:rPr lang="en-US" sz="1100" dirty="0" smtClean="0"/>
              <a:t> </a:t>
            </a:r>
            <a:r>
              <a:rPr lang="en-US" sz="1100" dirty="0" err="1" smtClean="0"/>
              <a:t>yung</a:t>
            </a:r>
            <a:r>
              <a:rPr lang="en-US" sz="1100" dirty="0" smtClean="0"/>
              <a:t> </a:t>
            </a:r>
            <a:r>
              <a:rPr lang="en-US" sz="1100" dirty="0" err="1" smtClean="0"/>
              <a:t>mga</a:t>
            </a:r>
            <a:r>
              <a:rPr lang="en-US" sz="1100" dirty="0" smtClean="0"/>
              <a:t> </a:t>
            </a:r>
            <a:r>
              <a:rPr lang="en-US" sz="1100" dirty="0" err="1" smtClean="0"/>
              <a:t>nagiging</a:t>
            </a:r>
            <a:r>
              <a:rPr lang="en-US" sz="1100" dirty="0" smtClean="0"/>
              <a:t> following:</a:t>
            </a:r>
          </a:p>
          <a:p>
            <a:pPr marL="914400" lvl="0" indent="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 dirty="0" err="1" smtClean="0"/>
              <a:t>Tubero</a:t>
            </a:r>
            <a:r>
              <a:rPr lang="en-US" sz="1100" dirty="0" smtClean="0"/>
              <a:t>, carpenter, gardener, home repair, </a:t>
            </a:r>
            <a:r>
              <a:rPr lang="en-US" sz="1100" dirty="0" err="1" smtClean="0"/>
              <a:t>raketeros</a:t>
            </a:r>
            <a:endParaRPr lang="en-US" sz="1100" dirty="0" smtClean="0"/>
          </a:p>
          <a:p>
            <a:pPr marL="1371600" lvl="0" indent="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 dirty="0" smtClean="0"/>
              <a:t>Driver for long car rides (province or </a:t>
            </a:r>
            <a:r>
              <a:rPr lang="en-US" sz="1100" dirty="0" err="1" smtClean="0"/>
              <a:t>smth</a:t>
            </a:r>
            <a:r>
              <a:rPr lang="en-US" sz="1100" dirty="0" smtClean="0"/>
              <a:t>), Mason, electrician, </a:t>
            </a:r>
            <a:r>
              <a:rPr lang="en-US" sz="1100" dirty="0" err="1" smtClean="0"/>
              <a:t>Poso</a:t>
            </a:r>
            <a:r>
              <a:rPr lang="en-US" sz="1100" dirty="0" smtClean="0"/>
              <a:t> negro, washing machine, car mechanic, wood worker, furniture,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 smtClean="0"/>
              <a:t>		</a:t>
            </a:r>
          </a:p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 smtClean="0"/>
              <a:t>Sa </a:t>
            </a:r>
            <a:r>
              <a:rPr lang="en-US" sz="1100" dirty="0" err="1" smtClean="0"/>
              <a:t>mga</a:t>
            </a:r>
            <a:r>
              <a:rPr lang="en-US" sz="1100" dirty="0" smtClean="0"/>
              <a:t> </a:t>
            </a:r>
            <a:r>
              <a:rPr lang="en-US" sz="1100" dirty="0" err="1" smtClean="0"/>
              <a:t>natira</a:t>
            </a:r>
            <a:r>
              <a:rPr lang="en-US" sz="1100" dirty="0" smtClean="0"/>
              <a:t>,</a:t>
            </a: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 smtClean="0"/>
              <a:t>		*Only </a:t>
            </a:r>
            <a:r>
              <a:rPr lang="en-US" sz="1100" dirty="0" err="1" smtClean="0"/>
              <a:t>bla</a:t>
            </a:r>
            <a:r>
              <a:rPr lang="en-US" sz="1100" dirty="0" smtClean="0"/>
              <a:t> </a:t>
            </a:r>
            <a:r>
              <a:rPr lang="en-US" sz="1100" dirty="0" err="1" smtClean="0"/>
              <a:t>bla</a:t>
            </a:r>
            <a:r>
              <a:rPr lang="en-US" sz="1100" dirty="0" smtClean="0"/>
              <a:t> has access to the internet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 smtClean="0"/>
              <a:t>		</a:t>
            </a:r>
          </a:p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 smtClean="0"/>
              <a:t>&gt;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 smtClean="0"/>
              <a:t>		*So what can we do for our lesser privileged brothers and sisters?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 smtClean="0"/>
              <a:t>		Show that education system is faulty at best, so </a:t>
            </a:r>
            <a:r>
              <a:rPr lang="en-US" sz="1100" dirty="0" err="1" smtClean="0"/>
              <a:t>habang</a:t>
            </a:r>
            <a:r>
              <a:rPr lang="en-US" sz="1100" dirty="0" smtClean="0"/>
              <a:t> </a:t>
            </a:r>
            <a:r>
              <a:rPr lang="en-US" sz="1100" dirty="0" err="1" smtClean="0"/>
              <a:t>inaayos</a:t>
            </a:r>
            <a:r>
              <a:rPr lang="en-US" sz="1100" dirty="0" smtClean="0"/>
              <a:t> pa </a:t>
            </a:r>
            <a:r>
              <a:rPr lang="en-US" sz="1100" dirty="0" err="1" smtClean="0"/>
              <a:t>yun</a:t>
            </a:r>
            <a:r>
              <a:rPr lang="en-US" sz="1100" dirty="0" smtClean="0"/>
              <a:t>, what we can do, right now is: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 smtClean="0"/>
              <a:t>		*To provide job opportunities to our lesser privileged brothers and sisters, especially those that have limited internet access or does not have access to the internet at all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 smtClean="0"/>
              <a:t>		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 smtClean="0"/>
              <a:t>	*What comprises a nation? Nation building, building a nation (</a:t>
            </a:r>
            <a:r>
              <a:rPr lang="en-US" sz="1100" dirty="0" err="1" smtClean="0"/>
              <a:t>Dapat</a:t>
            </a:r>
            <a:r>
              <a:rPr lang="en-US" sz="1100" dirty="0" smtClean="0"/>
              <a:t> inclusive!!!)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 smtClean="0"/>
              <a:t>	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 smtClean="0"/>
              <a:t>2 mins demo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 smtClean="0"/>
              <a:t>	&gt;1 min employer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 smtClean="0"/>
              <a:t>	&gt;1 min worker walk through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 smtClean="0"/>
              <a:t>	Emphasize the solution being SMS based, very useful </a:t>
            </a:r>
            <a:r>
              <a:rPr lang="en-US" sz="1100" dirty="0" err="1" smtClean="0"/>
              <a:t>kahit</a:t>
            </a:r>
            <a:r>
              <a:rPr lang="en-US" sz="1100" dirty="0" smtClean="0"/>
              <a:t> </a:t>
            </a:r>
            <a:r>
              <a:rPr lang="en-US" sz="1100" dirty="0" err="1" smtClean="0"/>
              <a:t>wala</a:t>
            </a:r>
            <a:r>
              <a:rPr lang="en-US" sz="1100" dirty="0" smtClean="0"/>
              <a:t>/limited internet access </a:t>
            </a:r>
            <a:r>
              <a:rPr lang="en-US" sz="1100" dirty="0" err="1" smtClean="0"/>
              <a:t>yung</a:t>
            </a:r>
            <a:r>
              <a:rPr lang="en-US" sz="1100" dirty="0" smtClean="0"/>
              <a:t> worker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 smtClean="0"/>
              <a:t>1 min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 smtClean="0"/>
              <a:t>	</a:t>
            </a:r>
            <a:r>
              <a:rPr lang="en-US" sz="1100" dirty="0" err="1" smtClean="0"/>
              <a:t>Isip</a:t>
            </a:r>
            <a:r>
              <a:rPr lang="en-US" sz="1100" dirty="0" smtClean="0"/>
              <a:t> tagline for nation building as closure. Tone of ending should be hopeful/empowering. Hopeful for a greater Philippines.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 smtClean="0"/>
              <a:t>Nation building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 smtClean="0"/>
              <a:t>Inclusiveness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 smtClean="0"/>
              <a:t>Empowerment</a:t>
            </a:r>
          </a:p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endParaRPr lang="en-US" sz="1100" dirty="0" smtClean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8090303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 smtClean="0"/>
              <a:t>*-</a:t>
            </a:r>
            <a:r>
              <a:rPr lang="en-US" sz="1100" dirty="0" err="1" smtClean="0"/>
              <a:t>hanap</a:t>
            </a:r>
            <a:r>
              <a:rPr lang="en-US" sz="1100" dirty="0" smtClean="0"/>
              <a:t> assets/pictures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 smtClean="0"/>
              <a:t>&gt;-next slide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 smtClean="0"/>
              <a:t>5 mins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 smtClean="0"/>
              <a:t>2 mins intro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 smtClean="0"/>
              <a:t>	Do I start with a great Philippines?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 dirty="0" smtClean="0"/>
              <a:t>	</a:t>
            </a: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 smtClean="0"/>
              <a:t>Statistics/Demographics</a:t>
            </a: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 dirty="0" smtClean="0"/>
              <a:t>GDP???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 smtClean="0"/>
              <a:t>	Poverty index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 smtClean="0"/>
              <a:t>	&gt;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 smtClean="0"/>
              <a:t>	*State ng education ng Philippines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 smtClean="0"/>
              <a:t>		*Only </a:t>
            </a:r>
            <a:r>
              <a:rPr lang="en-US" sz="1100" dirty="0" err="1" smtClean="0"/>
              <a:t>bla</a:t>
            </a:r>
            <a:r>
              <a:rPr lang="en-US" sz="1100" dirty="0" smtClean="0"/>
              <a:t> </a:t>
            </a:r>
            <a:r>
              <a:rPr lang="en-US" sz="1100" dirty="0" err="1" smtClean="0"/>
              <a:t>bla</a:t>
            </a:r>
            <a:r>
              <a:rPr lang="en-US" sz="1100" dirty="0" smtClean="0"/>
              <a:t> can go to school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 smtClean="0"/>
              <a:t>		*Only </a:t>
            </a:r>
            <a:r>
              <a:rPr lang="en-US" sz="1100" dirty="0" err="1" smtClean="0"/>
              <a:t>bla</a:t>
            </a:r>
            <a:r>
              <a:rPr lang="en-US" sz="1100" dirty="0" smtClean="0"/>
              <a:t> </a:t>
            </a:r>
            <a:r>
              <a:rPr lang="en-US" sz="1100" dirty="0" err="1" smtClean="0"/>
              <a:t>bla</a:t>
            </a:r>
            <a:r>
              <a:rPr lang="en-US" sz="1100" dirty="0" smtClean="0"/>
              <a:t> can finish high school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 smtClean="0"/>
              <a:t>		*Only </a:t>
            </a:r>
            <a:r>
              <a:rPr lang="en-US" sz="1100" dirty="0" err="1" smtClean="0"/>
              <a:t>bla</a:t>
            </a:r>
            <a:r>
              <a:rPr lang="en-US" sz="1100" dirty="0" smtClean="0"/>
              <a:t> </a:t>
            </a:r>
            <a:r>
              <a:rPr lang="en-US" sz="1100" dirty="0" err="1" smtClean="0"/>
              <a:t>bla</a:t>
            </a:r>
            <a:r>
              <a:rPr lang="en-US" sz="1100" dirty="0" smtClean="0"/>
              <a:t> can even go to college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 smtClean="0"/>
              <a:t>		</a:t>
            </a:r>
          </a:p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 smtClean="0"/>
              <a:t>&gt;	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 smtClean="0"/>
              <a:t>		*</a:t>
            </a:r>
            <a:r>
              <a:rPr lang="en-US" sz="1100" dirty="0" err="1" smtClean="0"/>
              <a:t>Paano</a:t>
            </a:r>
            <a:r>
              <a:rPr lang="en-US" sz="1100" dirty="0" smtClean="0"/>
              <a:t> </a:t>
            </a:r>
            <a:r>
              <a:rPr lang="en-US" sz="1100" dirty="0" err="1" smtClean="0"/>
              <a:t>na</a:t>
            </a:r>
            <a:r>
              <a:rPr lang="en-US" sz="1100" dirty="0" smtClean="0"/>
              <a:t> </a:t>
            </a:r>
            <a:r>
              <a:rPr lang="en-US" sz="1100" dirty="0" err="1" smtClean="0"/>
              <a:t>yung</a:t>
            </a:r>
            <a:r>
              <a:rPr lang="en-US" sz="1100" dirty="0" smtClean="0"/>
              <a:t> </a:t>
            </a:r>
            <a:r>
              <a:rPr lang="en-US" sz="1100" dirty="0" err="1" smtClean="0"/>
              <a:t>mga</a:t>
            </a:r>
            <a:r>
              <a:rPr lang="en-US" sz="1100" dirty="0" smtClean="0"/>
              <a:t> </a:t>
            </a:r>
            <a:r>
              <a:rPr lang="en-US" sz="1100" dirty="0" err="1" smtClean="0"/>
              <a:t>natira</a:t>
            </a:r>
            <a:r>
              <a:rPr lang="en-US" sz="1100" dirty="0" smtClean="0"/>
              <a:t>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 smtClean="0"/>
              <a:t>		Sadly, </a:t>
            </a:r>
            <a:r>
              <a:rPr lang="en-US" sz="1100" dirty="0" err="1" smtClean="0"/>
              <a:t>sila</a:t>
            </a:r>
            <a:r>
              <a:rPr lang="en-US" sz="1100" dirty="0" smtClean="0"/>
              <a:t> </a:t>
            </a:r>
            <a:r>
              <a:rPr lang="en-US" sz="1100" dirty="0" err="1" smtClean="0"/>
              <a:t>yung</a:t>
            </a:r>
            <a:r>
              <a:rPr lang="en-US" sz="1100" dirty="0" smtClean="0"/>
              <a:t> </a:t>
            </a:r>
            <a:r>
              <a:rPr lang="en-US" sz="1100" dirty="0" err="1" smtClean="0"/>
              <a:t>mga</a:t>
            </a:r>
            <a:r>
              <a:rPr lang="en-US" sz="1100" dirty="0" smtClean="0"/>
              <a:t> </a:t>
            </a:r>
            <a:r>
              <a:rPr lang="en-US" sz="1100" dirty="0" err="1" smtClean="0"/>
              <a:t>nagiging</a:t>
            </a:r>
            <a:r>
              <a:rPr lang="en-US" sz="1100" dirty="0" smtClean="0"/>
              <a:t> following:</a:t>
            </a:r>
          </a:p>
          <a:p>
            <a:pPr marL="914400" lvl="0" indent="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 dirty="0" err="1" smtClean="0"/>
              <a:t>Tubero</a:t>
            </a:r>
            <a:r>
              <a:rPr lang="en-US" sz="1100" dirty="0" smtClean="0"/>
              <a:t>, carpenter, gardener, home repair, </a:t>
            </a:r>
            <a:r>
              <a:rPr lang="en-US" sz="1100" dirty="0" err="1" smtClean="0"/>
              <a:t>raketeros</a:t>
            </a:r>
            <a:endParaRPr lang="en-US" sz="1100" dirty="0" smtClean="0"/>
          </a:p>
          <a:p>
            <a:pPr marL="1371600" lvl="0" indent="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 dirty="0" smtClean="0"/>
              <a:t>Driver for long car rides (province or </a:t>
            </a:r>
            <a:r>
              <a:rPr lang="en-US" sz="1100" dirty="0" err="1" smtClean="0"/>
              <a:t>smth</a:t>
            </a:r>
            <a:r>
              <a:rPr lang="en-US" sz="1100" dirty="0" smtClean="0"/>
              <a:t>), Mason, electrician, </a:t>
            </a:r>
            <a:r>
              <a:rPr lang="en-US" sz="1100" dirty="0" err="1" smtClean="0"/>
              <a:t>Poso</a:t>
            </a:r>
            <a:r>
              <a:rPr lang="en-US" sz="1100" dirty="0" smtClean="0"/>
              <a:t> negro, washing machine, car mechanic, wood worker, furniture,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 smtClean="0"/>
              <a:t>		</a:t>
            </a:r>
          </a:p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 smtClean="0"/>
              <a:t>Sa </a:t>
            </a:r>
            <a:r>
              <a:rPr lang="en-US" sz="1100" dirty="0" err="1" smtClean="0"/>
              <a:t>mga</a:t>
            </a:r>
            <a:r>
              <a:rPr lang="en-US" sz="1100" dirty="0" smtClean="0"/>
              <a:t> </a:t>
            </a:r>
            <a:r>
              <a:rPr lang="en-US" sz="1100" dirty="0" err="1" smtClean="0"/>
              <a:t>natira</a:t>
            </a:r>
            <a:r>
              <a:rPr lang="en-US" sz="1100" dirty="0" smtClean="0"/>
              <a:t>,</a:t>
            </a: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 smtClean="0"/>
              <a:t>		*Only </a:t>
            </a:r>
            <a:r>
              <a:rPr lang="en-US" sz="1100" dirty="0" err="1" smtClean="0"/>
              <a:t>bla</a:t>
            </a:r>
            <a:r>
              <a:rPr lang="en-US" sz="1100" dirty="0" smtClean="0"/>
              <a:t> </a:t>
            </a:r>
            <a:r>
              <a:rPr lang="en-US" sz="1100" dirty="0" err="1" smtClean="0"/>
              <a:t>bla</a:t>
            </a:r>
            <a:r>
              <a:rPr lang="en-US" sz="1100" dirty="0" smtClean="0"/>
              <a:t> has access to the internet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 smtClean="0"/>
              <a:t>		</a:t>
            </a:r>
          </a:p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 smtClean="0"/>
              <a:t>&gt;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 smtClean="0"/>
              <a:t>		*So what can we do for our lesser privileged brothers and sisters?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 smtClean="0"/>
              <a:t>		Show that education system is faulty at best, so </a:t>
            </a:r>
            <a:r>
              <a:rPr lang="en-US" sz="1100" dirty="0" err="1" smtClean="0"/>
              <a:t>habang</a:t>
            </a:r>
            <a:r>
              <a:rPr lang="en-US" sz="1100" dirty="0" smtClean="0"/>
              <a:t> </a:t>
            </a:r>
            <a:r>
              <a:rPr lang="en-US" sz="1100" dirty="0" err="1" smtClean="0"/>
              <a:t>inaayos</a:t>
            </a:r>
            <a:r>
              <a:rPr lang="en-US" sz="1100" dirty="0" smtClean="0"/>
              <a:t> pa </a:t>
            </a:r>
            <a:r>
              <a:rPr lang="en-US" sz="1100" dirty="0" err="1" smtClean="0"/>
              <a:t>yun</a:t>
            </a:r>
            <a:r>
              <a:rPr lang="en-US" sz="1100" dirty="0" smtClean="0"/>
              <a:t>, what we can do, right now is: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 smtClean="0"/>
              <a:t>		*To provide job opportunities to our lesser privileged brothers and sisters, especially those that have limited internet access or does not have access to the internet at all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 smtClean="0"/>
              <a:t>		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 smtClean="0"/>
              <a:t>	*What comprises a nation? Nation building, building a nation (</a:t>
            </a:r>
            <a:r>
              <a:rPr lang="en-US" sz="1100" dirty="0" err="1" smtClean="0"/>
              <a:t>Dapat</a:t>
            </a:r>
            <a:r>
              <a:rPr lang="en-US" sz="1100" dirty="0" smtClean="0"/>
              <a:t> inclusive!!!)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 smtClean="0"/>
              <a:t>	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 smtClean="0"/>
              <a:t>2 mins demo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 smtClean="0"/>
              <a:t>	&gt;1 min employer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 smtClean="0"/>
              <a:t>	&gt;1 min worker walk through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 smtClean="0"/>
              <a:t>	Emphasize the solution being SMS based, very useful </a:t>
            </a:r>
            <a:r>
              <a:rPr lang="en-US" sz="1100" dirty="0" err="1" smtClean="0"/>
              <a:t>kahit</a:t>
            </a:r>
            <a:r>
              <a:rPr lang="en-US" sz="1100" dirty="0" smtClean="0"/>
              <a:t> </a:t>
            </a:r>
            <a:r>
              <a:rPr lang="en-US" sz="1100" dirty="0" err="1" smtClean="0"/>
              <a:t>wala</a:t>
            </a:r>
            <a:r>
              <a:rPr lang="en-US" sz="1100" dirty="0" smtClean="0"/>
              <a:t>/limited internet access </a:t>
            </a:r>
            <a:r>
              <a:rPr lang="en-US" sz="1100" dirty="0" err="1" smtClean="0"/>
              <a:t>yung</a:t>
            </a:r>
            <a:r>
              <a:rPr lang="en-US" sz="1100" dirty="0" smtClean="0"/>
              <a:t> worker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 smtClean="0"/>
              <a:t>1 min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 smtClean="0"/>
              <a:t>	</a:t>
            </a:r>
            <a:r>
              <a:rPr lang="en-US" sz="1100" dirty="0" err="1" smtClean="0"/>
              <a:t>Isip</a:t>
            </a:r>
            <a:r>
              <a:rPr lang="en-US" sz="1100" dirty="0" smtClean="0"/>
              <a:t> tagline for nation building as closure. Tone of ending should be hopeful/empowering. Hopeful for a greater Philippines.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 smtClean="0"/>
              <a:t>Nation building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 smtClean="0"/>
              <a:t>Inclusiveness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 smtClean="0"/>
              <a:t>Empowerment</a:t>
            </a:r>
          </a:p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endParaRPr lang="en-US" sz="1100" dirty="0" smtClean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4408321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 smtClean="0"/>
              <a:t>*-</a:t>
            </a:r>
            <a:r>
              <a:rPr lang="en-US" sz="1100" dirty="0" err="1" smtClean="0"/>
              <a:t>hanap</a:t>
            </a:r>
            <a:r>
              <a:rPr lang="en-US" sz="1100" dirty="0" smtClean="0"/>
              <a:t> assets/pictures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 smtClean="0"/>
              <a:t>&gt;-next slide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 smtClean="0"/>
              <a:t>5 mins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 smtClean="0"/>
              <a:t>2 mins intro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 smtClean="0"/>
              <a:t>	Do I start with a great Philippines?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 dirty="0" smtClean="0"/>
              <a:t>	</a:t>
            </a: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 smtClean="0"/>
              <a:t>Statistics/Demographics</a:t>
            </a: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 dirty="0" smtClean="0"/>
              <a:t>GDP???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 smtClean="0"/>
              <a:t>	Poverty index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 smtClean="0"/>
              <a:t>	&gt;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 smtClean="0"/>
              <a:t>	*State ng education ng Philippines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 smtClean="0"/>
              <a:t>		*Only </a:t>
            </a:r>
            <a:r>
              <a:rPr lang="en-US" sz="1100" dirty="0" err="1" smtClean="0"/>
              <a:t>bla</a:t>
            </a:r>
            <a:r>
              <a:rPr lang="en-US" sz="1100" dirty="0" smtClean="0"/>
              <a:t> </a:t>
            </a:r>
            <a:r>
              <a:rPr lang="en-US" sz="1100" dirty="0" err="1" smtClean="0"/>
              <a:t>bla</a:t>
            </a:r>
            <a:r>
              <a:rPr lang="en-US" sz="1100" dirty="0" smtClean="0"/>
              <a:t> can go to school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 smtClean="0"/>
              <a:t>		*Only </a:t>
            </a:r>
            <a:r>
              <a:rPr lang="en-US" sz="1100" dirty="0" err="1" smtClean="0"/>
              <a:t>bla</a:t>
            </a:r>
            <a:r>
              <a:rPr lang="en-US" sz="1100" dirty="0" smtClean="0"/>
              <a:t> </a:t>
            </a:r>
            <a:r>
              <a:rPr lang="en-US" sz="1100" dirty="0" err="1" smtClean="0"/>
              <a:t>bla</a:t>
            </a:r>
            <a:r>
              <a:rPr lang="en-US" sz="1100" dirty="0" smtClean="0"/>
              <a:t> can finish high school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 smtClean="0"/>
              <a:t>		*Only </a:t>
            </a:r>
            <a:r>
              <a:rPr lang="en-US" sz="1100" dirty="0" err="1" smtClean="0"/>
              <a:t>bla</a:t>
            </a:r>
            <a:r>
              <a:rPr lang="en-US" sz="1100" dirty="0" smtClean="0"/>
              <a:t> </a:t>
            </a:r>
            <a:r>
              <a:rPr lang="en-US" sz="1100" dirty="0" err="1" smtClean="0"/>
              <a:t>bla</a:t>
            </a:r>
            <a:r>
              <a:rPr lang="en-US" sz="1100" dirty="0" smtClean="0"/>
              <a:t> can even go to college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 smtClean="0"/>
              <a:t>		</a:t>
            </a:r>
          </a:p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 smtClean="0"/>
              <a:t>&gt;	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 smtClean="0"/>
              <a:t>		*</a:t>
            </a:r>
            <a:r>
              <a:rPr lang="en-US" sz="1100" dirty="0" err="1" smtClean="0"/>
              <a:t>Paano</a:t>
            </a:r>
            <a:r>
              <a:rPr lang="en-US" sz="1100" dirty="0" smtClean="0"/>
              <a:t> </a:t>
            </a:r>
            <a:r>
              <a:rPr lang="en-US" sz="1100" dirty="0" err="1" smtClean="0"/>
              <a:t>na</a:t>
            </a:r>
            <a:r>
              <a:rPr lang="en-US" sz="1100" dirty="0" smtClean="0"/>
              <a:t> </a:t>
            </a:r>
            <a:r>
              <a:rPr lang="en-US" sz="1100" dirty="0" err="1" smtClean="0"/>
              <a:t>yung</a:t>
            </a:r>
            <a:r>
              <a:rPr lang="en-US" sz="1100" dirty="0" smtClean="0"/>
              <a:t> </a:t>
            </a:r>
            <a:r>
              <a:rPr lang="en-US" sz="1100" dirty="0" err="1" smtClean="0"/>
              <a:t>mga</a:t>
            </a:r>
            <a:r>
              <a:rPr lang="en-US" sz="1100" dirty="0" smtClean="0"/>
              <a:t> </a:t>
            </a:r>
            <a:r>
              <a:rPr lang="en-US" sz="1100" dirty="0" err="1" smtClean="0"/>
              <a:t>natira</a:t>
            </a:r>
            <a:r>
              <a:rPr lang="en-US" sz="1100" dirty="0" smtClean="0"/>
              <a:t>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 smtClean="0"/>
              <a:t>		Sadly, </a:t>
            </a:r>
            <a:r>
              <a:rPr lang="en-US" sz="1100" dirty="0" err="1" smtClean="0"/>
              <a:t>sila</a:t>
            </a:r>
            <a:r>
              <a:rPr lang="en-US" sz="1100" dirty="0" smtClean="0"/>
              <a:t> </a:t>
            </a:r>
            <a:r>
              <a:rPr lang="en-US" sz="1100" dirty="0" err="1" smtClean="0"/>
              <a:t>yung</a:t>
            </a:r>
            <a:r>
              <a:rPr lang="en-US" sz="1100" dirty="0" smtClean="0"/>
              <a:t> </a:t>
            </a:r>
            <a:r>
              <a:rPr lang="en-US" sz="1100" dirty="0" err="1" smtClean="0"/>
              <a:t>mga</a:t>
            </a:r>
            <a:r>
              <a:rPr lang="en-US" sz="1100" dirty="0" smtClean="0"/>
              <a:t> </a:t>
            </a:r>
            <a:r>
              <a:rPr lang="en-US" sz="1100" dirty="0" err="1" smtClean="0"/>
              <a:t>nagiging</a:t>
            </a:r>
            <a:r>
              <a:rPr lang="en-US" sz="1100" dirty="0" smtClean="0"/>
              <a:t> following:</a:t>
            </a:r>
          </a:p>
          <a:p>
            <a:pPr marL="914400" lvl="0" indent="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 dirty="0" err="1" smtClean="0"/>
              <a:t>Tubero</a:t>
            </a:r>
            <a:r>
              <a:rPr lang="en-US" sz="1100" dirty="0" smtClean="0"/>
              <a:t>, carpenter, gardener, home repair, </a:t>
            </a:r>
            <a:r>
              <a:rPr lang="en-US" sz="1100" dirty="0" err="1" smtClean="0"/>
              <a:t>raketeros</a:t>
            </a:r>
            <a:endParaRPr lang="en-US" sz="1100" dirty="0" smtClean="0"/>
          </a:p>
          <a:p>
            <a:pPr marL="1371600" lvl="0" indent="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 dirty="0" smtClean="0"/>
              <a:t>Driver for long car rides (province or </a:t>
            </a:r>
            <a:r>
              <a:rPr lang="en-US" sz="1100" dirty="0" err="1" smtClean="0"/>
              <a:t>smth</a:t>
            </a:r>
            <a:r>
              <a:rPr lang="en-US" sz="1100" dirty="0" smtClean="0"/>
              <a:t>), Mason, electrician, </a:t>
            </a:r>
            <a:r>
              <a:rPr lang="en-US" sz="1100" dirty="0" err="1" smtClean="0"/>
              <a:t>Poso</a:t>
            </a:r>
            <a:r>
              <a:rPr lang="en-US" sz="1100" dirty="0" smtClean="0"/>
              <a:t> negro, washing machine, car mechanic, wood worker, furniture,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 smtClean="0"/>
              <a:t>		</a:t>
            </a:r>
          </a:p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 smtClean="0"/>
              <a:t>Sa </a:t>
            </a:r>
            <a:r>
              <a:rPr lang="en-US" sz="1100" dirty="0" err="1" smtClean="0"/>
              <a:t>mga</a:t>
            </a:r>
            <a:r>
              <a:rPr lang="en-US" sz="1100" dirty="0" smtClean="0"/>
              <a:t> </a:t>
            </a:r>
            <a:r>
              <a:rPr lang="en-US" sz="1100" dirty="0" err="1" smtClean="0"/>
              <a:t>natira</a:t>
            </a:r>
            <a:r>
              <a:rPr lang="en-US" sz="1100" dirty="0" smtClean="0"/>
              <a:t>,</a:t>
            </a: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 smtClean="0"/>
              <a:t>		*Only </a:t>
            </a:r>
            <a:r>
              <a:rPr lang="en-US" sz="1100" dirty="0" err="1" smtClean="0"/>
              <a:t>bla</a:t>
            </a:r>
            <a:r>
              <a:rPr lang="en-US" sz="1100" dirty="0" smtClean="0"/>
              <a:t> </a:t>
            </a:r>
            <a:r>
              <a:rPr lang="en-US" sz="1100" dirty="0" err="1" smtClean="0"/>
              <a:t>bla</a:t>
            </a:r>
            <a:r>
              <a:rPr lang="en-US" sz="1100" dirty="0" smtClean="0"/>
              <a:t> has access to the internet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 smtClean="0"/>
              <a:t>		</a:t>
            </a:r>
          </a:p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 smtClean="0"/>
              <a:t>&gt;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 smtClean="0"/>
              <a:t>		*So what can we do for our lesser privileged brothers and sisters?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 smtClean="0"/>
              <a:t>		Show that education system is faulty at best, so </a:t>
            </a:r>
            <a:r>
              <a:rPr lang="en-US" sz="1100" dirty="0" err="1" smtClean="0"/>
              <a:t>habang</a:t>
            </a:r>
            <a:r>
              <a:rPr lang="en-US" sz="1100" dirty="0" smtClean="0"/>
              <a:t> </a:t>
            </a:r>
            <a:r>
              <a:rPr lang="en-US" sz="1100" dirty="0" err="1" smtClean="0"/>
              <a:t>inaayos</a:t>
            </a:r>
            <a:r>
              <a:rPr lang="en-US" sz="1100" dirty="0" smtClean="0"/>
              <a:t> pa </a:t>
            </a:r>
            <a:r>
              <a:rPr lang="en-US" sz="1100" dirty="0" err="1" smtClean="0"/>
              <a:t>yun</a:t>
            </a:r>
            <a:r>
              <a:rPr lang="en-US" sz="1100" dirty="0" smtClean="0"/>
              <a:t>, what we can do, right now is: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 smtClean="0"/>
              <a:t>		*To provide job opportunities to our lesser privileged brothers and sisters, especially those that have limited internet access or does not have access to the internet at all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 smtClean="0"/>
              <a:t>		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 smtClean="0"/>
              <a:t>	*What comprises a nation? Nation building, building a nation (</a:t>
            </a:r>
            <a:r>
              <a:rPr lang="en-US" sz="1100" dirty="0" err="1" smtClean="0"/>
              <a:t>Dapat</a:t>
            </a:r>
            <a:r>
              <a:rPr lang="en-US" sz="1100" dirty="0" smtClean="0"/>
              <a:t> inclusive!!!)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 smtClean="0"/>
              <a:t>	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 smtClean="0"/>
              <a:t>2 mins demo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 smtClean="0"/>
              <a:t>	&gt;1 min employer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 smtClean="0"/>
              <a:t>	&gt;1 min worker walk through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 smtClean="0"/>
              <a:t>	Emphasize the solution being SMS based, very useful </a:t>
            </a:r>
            <a:r>
              <a:rPr lang="en-US" sz="1100" dirty="0" err="1" smtClean="0"/>
              <a:t>kahit</a:t>
            </a:r>
            <a:r>
              <a:rPr lang="en-US" sz="1100" dirty="0" smtClean="0"/>
              <a:t> </a:t>
            </a:r>
            <a:r>
              <a:rPr lang="en-US" sz="1100" dirty="0" err="1" smtClean="0"/>
              <a:t>wala</a:t>
            </a:r>
            <a:r>
              <a:rPr lang="en-US" sz="1100" dirty="0" smtClean="0"/>
              <a:t>/limited internet access </a:t>
            </a:r>
            <a:r>
              <a:rPr lang="en-US" sz="1100" dirty="0" err="1" smtClean="0"/>
              <a:t>yung</a:t>
            </a:r>
            <a:r>
              <a:rPr lang="en-US" sz="1100" dirty="0" smtClean="0"/>
              <a:t> worker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 smtClean="0"/>
              <a:t>1 min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 smtClean="0"/>
              <a:t>	</a:t>
            </a:r>
            <a:r>
              <a:rPr lang="en-US" sz="1100" dirty="0" err="1" smtClean="0"/>
              <a:t>Isip</a:t>
            </a:r>
            <a:r>
              <a:rPr lang="en-US" sz="1100" dirty="0" smtClean="0"/>
              <a:t> tagline for nation building as closure. Tone of ending should be hopeful/empowering. Hopeful for a greater Philippines.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 smtClean="0"/>
              <a:t>Nation building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 smtClean="0"/>
              <a:t>Inclusiveness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 smtClean="0"/>
              <a:t>Empowerment</a:t>
            </a:r>
          </a:p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endParaRPr lang="en-US" sz="1100" dirty="0" smtClean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488449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 smtClean="0"/>
              <a:t>*-</a:t>
            </a:r>
            <a:r>
              <a:rPr lang="en-US" sz="1100" dirty="0" err="1" smtClean="0"/>
              <a:t>hanap</a:t>
            </a:r>
            <a:r>
              <a:rPr lang="en-US" sz="1100" dirty="0" smtClean="0"/>
              <a:t> assets/pictures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 smtClean="0"/>
              <a:t>&gt;-next slide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 smtClean="0"/>
              <a:t>5 mins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 smtClean="0"/>
              <a:t>2 mins intro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 smtClean="0"/>
              <a:t>	Do I start with a great Philippines?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 dirty="0" smtClean="0"/>
              <a:t>	</a:t>
            </a: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 smtClean="0"/>
              <a:t>*State ng education ng Philippines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 smtClean="0"/>
              <a:t>		*Only </a:t>
            </a:r>
            <a:r>
              <a:rPr lang="en-US" sz="1100" dirty="0" err="1" smtClean="0"/>
              <a:t>bla</a:t>
            </a:r>
            <a:r>
              <a:rPr lang="en-US" sz="1100" dirty="0" smtClean="0"/>
              <a:t> </a:t>
            </a:r>
            <a:r>
              <a:rPr lang="en-US" sz="1100" dirty="0" err="1" smtClean="0"/>
              <a:t>bla</a:t>
            </a:r>
            <a:r>
              <a:rPr lang="en-US" sz="1100" dirty="0" smtClean="0"/>
              <a:t> can go to school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 smtClean="0"/>
              <a:t>		*Only </a:t>
            </a:r>
            <a:r>
              <a:rPr lang="en-US" sz="1100" dirty="0" err="1" smtClean="0"/>
              <a:t>bla</a:t>
            </a:r>
            <a:r>
              <a:rPr lang="en-US" sz="1100" dirty="0" smtClean="0"/>
              <a:t> </a:t>
            </a:r>
            <a:r>
              <a:rPr lang="en-US" sz="1100" dirty="0" err="1" smtClean="0"/>
              <a:t>bla</a:t>
            </a:r>
            <a:r>
              <a:rPr lang="en-US" sz="1100" dirty="0" smtClean="0"/>
              <a:t> can finish high school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 smtClean="0"/>
              <a:t>		*Only </a:t>
            </a:r>
            <a:r>
              <a:rPr lang="en-US" sz="1100" dirty="0" err="1" smtClean="0"/>
              <a:t>bla</a:t>
            </a:r>
            <a:r>
              <a:rPr lang="en-US" sz="1100" dirty="0" smtClean="0"/>
              <a:t> </a:t>
            </a:r>
            <a:r>
              <a:rPr lang="en-US" sz="1100" dirty="0" err="1" smtClean="0"/>
              <a:t>bla</a:t>
            </a:r>
            <a:r>
              <a:rPr lang="en-US" sz="1100" dirty="0" smtClean="0"/>
              <a:t> can even go to college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 smtClean="0"/>
              <a:t>		</a:t>
            </a:r>
          </a:p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endParaRPr lang="en-US" sz="1100" dirty="0" smtClean="0"/>
          </a:p>
          <a:p>
            <a:pPr marL="0" lvl="0" indent="457200" algn="l"/>
            <a:r>
              <a:rPr lang="en-US" sz="1100" dirty="0" smtClean="0"/>
              <a:t>	Statistics/Demographics</a:t>
            </a:r>
          </a:p>
          <a:p>
            <a:pPr marL="0" lvl="0" indent="457200" algn="l">
              <a:buClr>
                <a:schemeClr val="dk1"/>
              </a:buClr>
              <a:buSzPts val="1100"/>
            </a:pPr>
            <a:r>
              <a:rPr lang="en-US" sz="1100" dirty="0" smtClean="0"/>
              <a:t>	GDP???</a:t>
            </a:r>
          </a:p>
          <a:p>
            <a:pPr marL="0" lvl="0" indent="0" algn="l"/>
            <a:r>
              <a:rPr lang="en-US" sz="1100" dirty="0" smtClean="0"/>
              <a:t>		Poverty index</a:t>
            </a:r>
          </a:p>
          <a:p>
            <a:pPr marL="0" lvl="0" indent="0" algn="l"/>
            <a:r>
              <a:rPr lang="en-US" sz="1100" dirty="0" smtClean="0"/>
              <a:t>		&gt;</a:t>
            </a:r>
          </a:p>
          <a:p>
            <a:pPr marL="0" lvl="0" indent="0" algn="l"/>
            <a:r>
              <a:rPr lang="en-US" sz="1100" dirty="0" smtClean="0"/>
              <a:t>		out if the total </a:t>
            </a:r>
            <a:r>
              <a:rPr lang="en-US" sz="1100" dirty="0" err="1" smtClean="0"/>
              <a:t>popn</a:t>
            </a:r>
            <a:endParaRPr lang="en-US" sz="1100" dirty="0" smtClean="0"/>
          </a:p>
          <a:p>
            <a:pPr marL="0" lvl="0" indent="0" algn="l"/>
            <a:r>
              <a:rPr lang="en-US" sz="1100" dirty="0" smtClean="0"/>
              <a:t>		&gt;</a:t>
            </a:r>
          </a:p>
          <a:p>
            <a:pPr marL="0" lvl="0" indent="0" algn="l"/>
            <a:r>
              <a:rPr lang="en-US" sz="1100" dirty="0" smtClean="0"/>
              <a:t>		freelancer, </a:t>
            </a:r>
            <a:r>
              <a:rPr lang="en-US" sz="1100" dirty="0" err="1" smtClean="0"/>
              <a:t>kalibrr</a:t>
            </a:r>
            <a:r>
              <a:rPr lang="en-US" sz="1100" dirty="0" smtClean="0"/>
              <a:t>, </a:t>
            </a:r>
            <a:r>
              <a:rPr lang="en-US" sz="1100" dirty="0" err="1" smtClean="0"/>
              <a:t>jobstreet</a:t>
            </a:r>
            <a:endParaRPr lang="en-US" sz="1100" dirty="0" smtClean="0"/>
          </a:p>
          <a:p>
            <a:pPr marL="0" lvl="0" indent="0" algn="l"/>
            <a:endParaRPr lang="en-US" sz="1100" dirty="0" smtClean="0"/>
          </a:p>
          <a:p>
            <a:pPr marL="0" lvl="0" indent="0" algn="l"/>
            <a:r>
              <a:rPr lang="en-US" sz="1100" dirty="0" smtClean="0"/>
              <a:t>		They try to reduce unemployment rates by being platform that provides jobs for seekers and employers alike</a:t>
            </a:r>
          </a:p>
          <a:p>
            <a:pPr marL="0" lvl="0" indent="0" algn="l"/>
            <a:r>
              <a:rPr lang="en-US" sz="1100" dirty="0" smtClean="0"/>
              <a:t>		</a:t>
            </a:r>
          </a:p>
          <a:p>
            <a:pPr marL="0" lvl="0" indent="0" algn="l"/>
            <a:r>
              <a:rPr lang="en-US" sz="1100" dirty="0" smtClean="0"/>
              <a:t>			</a:t>
            </a:r>
          </a:p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endParaRPr lang="en-US" sz="1100" dirty="0" smtClean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379134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 smtClean="0"/>
              <a:t>*-</a:t>
            </a:r>
            <a:r>
              <a:rPr lang="en-US" sz="1100" dirty="0" err="1" smtClean="0"/>
              <a:t>hanap</a:t>
            </a:r>
            <a:r>
              <a:rPr lang="en-US" sz="1100" dirty="0" smtClean="0"/>
              <a:t> assets/pictures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 smtClean="0"/>
              <a:t>&gt;-next slide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 smtClean="0"/>
              <a:t>5 mins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 smtClean="0"/>
              <a:t>2 mins intro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 smtClean="0"/>
              <a:t>	Do I start with a great Philippines?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 dirty="0" smtClean="0"/>
              <a:t>	</a:t>
            </a: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 smtClean="0"/>
              <a:t>*State ng education ng Philippines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 smtClean="0"/>
              <a:t>		*Only </a:t>
            </a:r>
            <a:r>
              <a:rPr lang="en-US" sz="1100" dirty="0" err="1" smtClean="0"/>
              <a:t>bla</a:t>
            </a:r>
            <a:r>
              <a:rPr lang="en-US" sz="1100" dirty="0" smtClean="0"/>
              <a:t> </a:t>
            </a:r>
            <a:r>
              <a:rPr lang="en-US" sz="1100" dirty="0" err="1" smtClean="0"/>
              <a:t>bla</a:t>
            </a:r>
            <a:r>
              <a:rPr lang="en-US" sz="1100" dirty="0" smtClean="0"/>
              <a:t> can go to school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 smtClean="0"/>
              <a:t>		*Only </a:t>
            </a:r>
            <a:r>
              <a:rPr lang="en-US" sz="1100" dirty="0" err="1" smtClean="0"/>
              <a:t>bla</a:t>
            </a:r>
            <a:r>
              <a:rPr lang="en-US" sz="1100" dirty="0" smtClean="0"/>
              <a:t> </a:t>
            </a:r>
            <a:r>
              <a:rPr lang="en-US" sz="1100" dirty="0" err="1" smtClean="0"/>
              <a:t>bla</a:t>
            </a:r>
            <a:r>
              <a:rPr lang="en-US" sz="1100" dirty="0" smtClean="0"/>
              <a:t> can finish high school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 smtClean="0"/>
              <a:t>		*Only </a:t>
            </a:r>
            <a:r>
              <a:rPr lang="en-US" sz="1100" dirty="0" err="1" smtClean="0"/>
              <a:t>bla</a:t>
            </a:r>
            <a:r>
              <a:rPr lang="en-US" sz="1100" dirty="0" smtClean="0"/>
              <a:t> </a:t>
            </a:r>
            <a:r>
              <a:rPr lang="en-US" sz="1100" dirty="0" err="1" smtClean="0"/>
              <a:t>bla</a:t>
            </a:r>
            <a:r>
              <a:rPr lang="en-US" sz="1100" dirty="0" smtClean="0"/>
              <a:t> can even go to college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 smtClean="0"/>
              <a:t>		</a:t>
            </a:r>
          </a:p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endParaRPr lang="en-US" sz="1100" dirty="0" smtClean="0"/>
          </a:p>
          <a:p>
            <a:pPr marL="0" lvl="0" indent="457200" algn="l"/>
            <a:r>
              <a:rPr lang="en-US" sz="1100" dirty="0" smtClean="0"/>
              <a:t>	Statistics/Demographics</a:t>
            </a:r>
          </a:p>
          <a:p>
            <a:pPr marL="0" lvl="0" indent="457200" algn="l">
              <a:buClr>
                <a:schemeClr val="dk1"/>
              </a:buClr>
              <a:buSzPts val="1100"/>
            </a:pPr>
            <a:r>
              <a:rPr lang="en-US" sz="1100" dirty="0" smtClean="0"/>
              <a:t>	GDP???</a:t>
            </a:r>
          </a:p>
          <a:p>
            <a:pPr marL="0" lvl="0" indent="0" algn="l"/>
            <a:r>
              <a:rPr lang="en-US" sz="1100" dirty="0" smtClean="0"/>
              <a:t>		Poverty index</a:t>
            </a:r>
          </a:p>
          <a:p>
            <a:pPr marL="0" lvl="0" indent="0" algn="l"/>
            <a:r>
              <a:rPr lang="en-US" sz="1100" dirty="0" smtClean="0"/>
              <a:t>		&gt;</a:t>
            </a:r>
          </a:p>
          <a:p>
            <a:pPr marL="0" lvl="0" indent="0" algn="l"/>
            <a:r>
              <a:rPr lang="en-US" sz="1100" dirty="0" smtClean="0"/>
              <a:t>		out if the total </a:t>
            </a:r>
            <a:r>
              <a:rPr lang="en-US" sz="1100" dirty="0" err="1" smtClean="0"/>
              <a:t>popn</a:t>
            </a:r>
            <a:endParaRPr lang="en-US" sz="1100" dirty="0" smtClean="0"/>
          </a:p>
          <a:p>
            <a:pPr marL="0" lvl="0" indent="0" algn="l"/>
            <a:r>
              <a:rPr lang="en-US" sz="1100" dirty="0" smtClean="0"/>
              <a:t>		&gt;</a:t>
            </a:r>
          </a:p>
          <a:p>
            <a:pPr marL="0" lvl="0" indent="0" algn="l"/>
            <a:r>
              <a:rPr lang="en-US" sz="1100" dirty="0" smtClean="0"/>
              <a:t>		freelancer, </a:t>
            </a:r>
            <a:r>
              <a:rPr lang="en-US" sz="1100" dirty="0" err="1" smtClean="0"/>
              <a:t>kalibrr</a:t>
            </a:r>
            <a:r>
              <a:rPr lang="en-US" sz="1100" dirty="0" smtClean="0"/>
              <a:t>, </a:t>
            </a:r>
            <a:r>
              <a:rPr lang="en-US" sz="1100" dirty="0" err="1" smtClean="0"/>
              <a:t>jobstreet</a:t>
            </a:r>
            <a:endParaRPr lang="en-US" sz="1100" dirty="0" smtClean="0"/>
          </a:p>
          <a:p>
            <a:pPr marL="0" lvl="0" indent="0" algn="l"/>
            <a:endParaRPr lang="en-US" sz="1100" dirty="0" smtClean="0"/>
          </a:p>
          <a:p>
            <a:pPr marL="0" lvl="0" indent="0" algn="l"/>
            <a:r>
              <a:rPr lang="en-US" sz="1100" dirty="0" smtClean="0"/>
              <a:t>		They try to reduce unemployment rates by being platform that provides jobs for seekers and employers alike</a:t>
            </a:r>
          </a:p>
          <a:p>
            <a:pPr marL="0" lvl="0" indent="0" algn="l"/>
            <a:r>
              <a:rPr lang="en-US" sz="1100" dirty="0" smtClean="0"/>
              <a:t>		</a:t>
            </a:r>
          </a:p>
          <a:p>
            <a:pPr marL="0" lvl="0" indent="0" algn="l"/>
            <a:r>
              <a:rPr lang="en-US" sz="1100" dirty="0" smtClean="0"/>
              <a:t>			</a:t>
            </a:r>
          </a:p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endParaRPr lang="en-US" sz="1100" dirty="0" smtClean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775113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 smtClean="0"/>
              <a:t>*-</a:t>
            </a:r>
            <a:r>
              <a:rPr lang="en-US" sz="1100" dirty="0" err="1" smtClean="0"/>
              <a:t>hanap</a:t>
            </a:r>
            <a:r>
              <a:rPr lang="en-US" sz="1100" dirty="0" smtClean="0"/>
              <a:t> assets/pictures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 smtClean="0"/>
              <a:t>&gt;-next slide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 smtClean="0"/>
              <a:t>5 mins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 smtClean="0"/>
              <a:t>2 mins intro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 smtClean="0"/>
              <a:t>	Do I start with a great Philippines?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 dirty="0" smtClean="0"/>
              <a:t>	</a:t>
            </a: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 smtClean="0"/>
              <a:t>*State ng education ng Philippines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 smtClean="0"/>
              <a:t>		*Only </a:t>
            </a:r>
            <a:r>
              <a:rPr lang="en-US" sz="1100" dirty="0" err="1" smtClean="0"/>
              <a:t>bla</a:t>
            </a:r>
            <a:r>
              <a:rPr lang="en-US" sz="1100" dirty="0" smtClean="0"/>
              <a:t> </a:t>
            </a:r>
            <a:r>
              <a:rPr lang="en-US" sz="1100" dirty="0" err="1" smtClean="0"/>
              <a:t>bla</a:t>
            </a:r>
            <a:r>
              <a:rPr lang="en-US" sz="1100" dirty="0" smtClean="0"/>
              <a:t> can go to school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 smtClean="0"/>
              <a:t>		*Only </a:t>
            </a:r>
            <a:r>
              <a:rPr lang="en-US" sz="1100" dirty="0" err="1" smtClean="0"/>
              <a:t>bla</a:t>
            </a:r>
            <a:r>
              <a:rPr lang="en-US" sz="1100" dirty="0" smtClean="0"/>
              <a:t> </a:t>
            </a:r>
            <a:r>
              <a:rPr lang="en-US" sz="1100" dirty="0" err="1" smtClean="0"/>
              <a:t>bla</a:t>
            </a:r>
            <a:r>
              <a:rPr lang="en-US" sz="1100" dirty="0" smtClean="0"/>
              <a:t> can finish high school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 smtClean="0"/>
              <a:t>		*Only </a:t>
            </a:r>
            <a:r>
              <a:rPr lang="en-US" sz="1100" dirty="0" err="1" smtClean="0"/>
              <a:t>bla</a:t>
            </a:r>
            <a:r>
              <a:rPr lang="en-US" sz="1100" dirty="0" smtClean="0"/>
              <a:t> </a:t>
            </a:r>
            <a:r>
              <a:rPr lang="en-US" sz="1100" dirty="0" err="1" smtClean="0"/>
              <a:t>bla</a:t>
            </a:r>
            <a:r>
              <a:rPr lang="en-US" sz="1100" dirty="0" smtClean="0"/>
              <a:t> can even go to college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 smtClean="0"/>
              <a:t>		</a:t>
            </a:r>
          </a:p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endParaRPr lang="en-US" sz="1100" dirty="0" smtClean="0"/>
          </a:p>
          <a:p>
            <a:pPr marL="0" lvl="0" indent="457200" algn="l"/>
            <a:r>
              <a:rPr lang="en-US" sz="1100" dirty="0" smtClean="0"/>
              <a:t>	Statistics/Demographics</a:t>
            </a:r>
          </a:p>
          <a:p>
            <a:pPr marL="0" lvl="0" indent="457200" algn="l">
              <a:buClr>
                <a:schemeClr val="dk1"/>
              </a:buClr>
              <a:buSzPts val="1100"/>
            </a:pPr>
            <a:r>
              <a:rPr lang="en-US" sz="1100" dirty="0" smtClean="0"/>
              <a:t>	GDP???</a:t>
            </a:r>
          </a:p>
          <a:p>
            <a:pPr marL="0" lvl="0" indent="0" algn="l"/>
            <a:r>
              <a:rPr lang="en-US" sz="1100" dirty="0" smtClean="0"/>
              <a:t>		Poverty index</a:t>
            </a:r>
          </a:p>
          <a:p>
            <a:pPr marL="0" lvl="0" indent="0" algn="l"/>
            <a:r>
              <a:rPr lang="en-US" sz="1100" dirty="0" smtClean="0"/>
              <a:t>		&gt;</a:t>
            </a:r>
          </a:p>
          <a:p>
            <a:pPr marL="0" lvl="0" indent="0" algn="l"/>
            <a:r>
              <a:rPr lang="en-US" sz="1100" dirty="0" smtClean="0"/>
              <a:t>		out if the total </a:t>
            </a:r>
            <a:r>
              <a:rPr lang="en-US" sz="1100" dirty="0" err="1" smtClean="0"/>
              <a:t>popn</a:t>
            </a:r>
            <a:endParaRPr lang="en-US" sz="1100" dirty="0" smtClean="0"/>
          </a:p>
          <a:p>
            <a:pPr marL="0" lvl="0" indent="0" algn="l"/>
            <a:r>
              <a:rPr lang="en-US" sz="1100" dirty="0" smtClean="0"/>
              <a:t>		&gt;</a:t>
            </a:r>
          </a:p>
          <a:p>
            <a:pPr marL="0" lvl="0" indent="0" algn="l"/>
            <a:r>
              <a:rPr lang="en-US" sz="1100" dirty="0" smtClean="0"/>
              <a:t>		freelancer, </a:t>
            </a:r>
            <a:r>
              <a:rPr lang="en-US" sz="1100" dirty="0" err="1" smtClean="0"/>
              <a:t>kalibrr</a:t>
            </a:r>
            <a:r>
              <a:rPr lang="en-US" sz="1100" dirty="0" smtClean="0"/>
              <a:t>, </a:t>
            </a:r>
            <a:r>
              <a:rPr lang="en-US" sz="1100" dirty="0" err="1" smtClean="0"/>
              <a:t>jobstreet</a:t>
            </a:r>
            <a:endParaRPr lang="en-US" sz="1100" dirty="0" smtClean="0"/>
          </a:p>
          <a:p>
            <a:pPr marL="0" lvl="0" indent="0" algn="l"/>
            <a:endParaRPr lang="en-US" sz="1100" dirty="0" smtClean="0"/>
          </a:p>
          <a:p>
            <a:pPr marL="0" lvl="0" indent="0" algn="l"/>
            <a:r>
              <a:rPr lang="en-US" sz="1100" dirty="0" smtClean="0"/>
              <a:t>		They try to reduce unemployment rates by being platform that provides jobs for seekers and employers alike</a:t>
            </a:r>
          </a:p>
          <a:p>
            <a:pPr marL="0" lvl="0" indent="0" algn="l"/>
            <a:r>
              <a:rPr lang="en-US" sz="1100" dirty="0" smtClean="0"/>
              <a:t>		</a:t>
            </a:r>
          </a:p>
          <a:p>
            <a:pPr marL="0" lvl="0" indent="0" algn="l"/>
            <a:r>
              <a:rPr lang="en-US" sz="1100" dirty="0" smtClean="0"/>
              <a:t>			</a:t>
            </a:r>
          </a:p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endParaRPr lang="en-US" sz="1100" dirty="0" smtClean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205097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/>
            <a:r>
              <a:rPr lang="en-US" sz="1100" dirty="0" smtClean="0"/>
              <a:t>	</a:t>
            </a:r>
          </a:p>
          <a:p>
            <a:pPr marL="0" indent="0" algn="l"/>
            <a:r>
              <a:rPr lang="en-US" sz="1100" dirty="0" smtClean="0"/>
              <a:t>	*</a:t>
            </a:r>
            <a:r>
              <a:rPr lang="en-US" sz="1100" dirty="0" err="1" smtClean="0"/>
              <a:t>Paano</a:t>
            </a:r>
            <a:r>
              <a:rPr lang="en-US" sz="1100" dirty="0" smtClean="0"/>
              <a:t> </a:t>
            </a:r>
            <a:r>
              <a:rPr lang="en-US" sz="1100" dirty="0" err="1" smtClean="0"/>
              <a:t>na</a:t>
            </a:r>
            <a:r>
              <a:rPr lang="en-US" sz="1100" dirty="0" smtClean="0"/>
              <a:t> </a:t>
            </a:r>
            <a:r>
              <a:rPr lang="en-US" sz="1100" dirty="0" err="1" smtClean="0"/>
              <a:t>yung</a:t>
            </a:r>
            <a:r>
              <a:rPr lang="en-US" sz="1100" dirty="0" smtClean="0"/>
              <a:t> </a:t>
            </a:r>
            <a:r>
              <a:rPr lang="en-US" sz="1100" dirty="0" err="1" smtClean="0"/>
              <a:t>mga</a:t>
            </a:r>
            <a:r>
              <a:rPr lang="en-US" sz="1100" dirty="0" smtClean="0"/>
              <a:t> </a:t>
            </a:r>
            <a:r>
              <a:rPr lang="en-US" sz="1100" dirty="0" err="1" smtClean="0"/>
              <a:t>natira</a:t>
            </a:r>
            <a:r>
              <a:rPr lang="en-US" sz="1100" dirty="0" smtClean="0"/>
              <a:t>? Yung </a:t>
            </a:r>
            <a:r>
              <a:rPr lang="en-US" sz="1100" dirty="0" err="1" smtClean="0"/>
              <a:t>mga</a:t>
            </a:r>
            <a:r>
              <a:rPr lang="en-US" sz="1100" dirty="0" smtClean="0"/>
              <a:t> di </a:t>
            </a:r>
            <a:r>
              <a:rPr lang="en-US" sz="1100" dirty="0" err="1" smtClean="0"/>
              <a:t>nakapagtapos</a:t>
            </a:r>
            <a:r>
              <a:rPr lang="en-US" sz="1100" dirty="0" smtClean="0"/>
              <a:t> ng </a:t>
            </a:r>
            <a:r>
              <a:rPr lang="en-US" sz="1100" dirty="0" err="1" smtClean="0"/>
              <a:t>pag-aaral</a:t>
            </a:r>
            <a:r>
              <a:rPr lang="en-US" sz="1100" dirty="0" smtClean="0"/>
              <a:t>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 smtClean="0"/>
              <a:t>	Why is it that (</a:t>
            </a:r>
            <a:r>
              <a:rPr lang="en-US" sz="1100" dirty="0" err="1" smtClean="0"/>
              <a:t>Mang</a:t>
            </a:r>
            <a:r>
              <a:rPr lang="en-US" sz="1100" dirty="0" smtClean="0"/>
              <a:t> Carding), despite having these online platforms, we still see  posters like this?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 smtClean="0"/>
              <a:t>		</a:t>
            </a:r>
          </a:p>
          <a:p>
            <a:pPr marL="0" lvl="0" indent="0" algn="l"/>
            <a:r>
              <a:rPr lang="en-US" sz="1100" dirty="0" smtClean="0"/>
              <a:t>	&gt;insert picture ng </a:t>
            </a:r>
            <a:r>
              <a:rPr lang="en-US" sz="1100" dirty="0" err="1" smtClean="0"/>
              <a:t>tubero</a:t>
            </a:r>
            <a:r>
              <a:rPr lang="en-US" sz="1100" dirty="0" smtClean="0"/>
              <a:t> postings, </a:t>
            </a:r>
          </a:p>
          <a:p>
            <a:pPr marL="0" lvl="0" indent="0" algn="l"/>
            <a:r>
              <a:rPr lang="en-US" sz="1100" dirty="0" smtClean="0"/>
              <a:t>	</a:t>
            </a:r>
          </a:p>
          <a:p>
            <a:pPr marL="0" lvl="0" indent="0" algn="l"/>
            <a:r>
              <a:rPr lang="en-US" sz="1100" dirty="0" smtClean="0"/>
              <a:t>	why, in this digital age we live now, we still see posters like these around?</a:t>
            </a:r>
          </a:p>
          <a:p>
            <a:pPr marL="0" lvl="0" indent="0" algn="l"/>
            <a:r>
              <a:rPr lang="en-US" sz="1100" dirty="0" smtClean="0"/>
              <a:t>	</a:t>
            </a:r>
          </a:p>
          <a:p>
            <a:pPr marL="0" lvl="0" indent="0" algn="l"/>
            <a:r>
              <a:rPr lang="en-US" sz="1100" dirty="0" smtClean="0"/>
              <a:t>	&gt;It is because of the sad fact/hard truth that only 43.5% of Fili have access to the internet, insert graph</a:t>
            </a:r>
          </a:p>
          <a:p>
            <a:pPr marL="0" lvl="0" indent="0" algn="l"/>
            <a:r>
              <a:rPr lang="en-US" sz="1100" dirty="0" smtClean="0"/>
              <a:t>	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 smtClean="0"/>
              <a:t>		Sadly, </a:t>
            </a:r>
            <a:r>
              <a:rPr lang="en-US" sz="1100" dirty="0" err="1" smtClean="0"/>
              <a:t>sila</a:t>
            </a:r>
            <a:r>
              <a:rPr lang="en-US" sz="1100" dirty="0" smtClean="0"/>
              <a:t> </a:t>
            </a:r>
            <a:r>
              <a:rPr lang="en-US" sz="1100" dirty="0" err="1" smtClean="0"/>
              <a:t>yung</a:t>
            </a:r>
            <a:r>
              <a:rPr lang="en-US" sz="1100" dirty="0" smtClean="0"/>
              <a:t> </a:t>
            </a:r>
            <a:r>
              <a:rPr lang="en-US" sz="1100" dirty="0" err="1" smtClean="0"/>
              <a:t>mga</a:t>
            </a:r>
            <a:r>
              <a:rPr lang="en-US" sz="1100" dirty="0" smtClean="0"/>
              <a:t> </a:t>
            </a:r>
            <a:r>
              <a:rPr lang="en-US" sz="1100" dirty="0" err="1" smtClean="0"/>
              <a:t>nagiging</a:t>
            </a:r>
            <a:r>
              <a:rPr lang="en-US" sz="1100" dirty="0" smtClean="0"/>
              <a:t> following:</a:t>
            </a:r>
          </a:p>
          <a:p>
            <a:pPr marL="914400" lvl="0" indent="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 dirty="0" err="1" smtClean="0"/>
              <a:t>Tubero</a:t>
            </a:r>
            <a:r>
              <a:rPr lang="en-US" sz="1100" dirty="0" smtClean="0"/>
              <a:t>, carpenter, gardener, home repair, </a:t>
            </a:r>
            <a:r>
              <a:rPr lang="en-US" sz="1100" dirty="0" err="1" smtClean="0"/>
              <a:t>raketeros</a:t>
            </a:r>
            <a:endParaRPr lang="en-US" sz="1100" dirty="0" smtClean="0"/>
          </a:p>
          <a:p>
            <a:pPr marL="1371600" lvl="0" indent="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 dirty="0" smtClean="0"/>
              <a:t>Driver for long car rides (province or </a:t>
            </a:r>
            <a:r>
              <a:rPr lang="en-US" sz="1100" dirty="0" err="1" smtClean="0"/>
              <a:t>smth</a:t>
            </a:r>
            <a:r>
              <a:rPr lang="en-US" sz="1100" dirty="0" smtClean="0"/>
              <a:t>), Mason, electrician, </a:t>
            </a:r>
            <a:r>
              <a:rPr lang="en-US" sz="1100" dirty="0" err="1" smtClean="0"/>
              <a:t>Poso</a:t>
            </a:r>
            <a:r>
              <a:rPr lang="en-US" sz="1100" dirty="0" smtClean="0"/>
              <a:t> negro, washing machine, car mechanic, wood worker, furniture,</a:t>
            </a:r>
          </a:p>
          <a:p>
            <a:pPr marL="1371600" lvl="0" indent="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100" dirty="0" smtClean="0"/>
          </a:p>
          <a:p>
            <a:pPr marL="1371600" lvl="0" indent="457200" algn="l">
              <a:buClr>
                <a:schemeClr val="dk1"/>
              </a:buClr>
              <a:buSzPts val="1100"/>
            </a:pPr>
            <a:r>
              <a:rPr lang="en-US" sz="1100" dirty="0" err="1" smtClean="0"/>
              <a:t>Mga</a:t>
            </a:r>
            <a:r>
              <a:rPr lang="en-US" sz="1100" dirty="0" smtClean="0"/>
              <a:t> </a:t>
            </a:r>
            <a:r>
              <a:rPr lang="en-US" sz="1100" dirty="0" err="1" smtClean="0"/>
              <a:t>napag-iwanan</a:t>
            </a:r>
            <a:r>
              <a:rPr lang="en-US" sz="1100" dirty="0" smtClean="0"/>
              <a:t> ng technology</a:t>
            </a:r>
          </a:p>
          <a:p>
            <a:pPr marL="1371600" lvl="0" indent="457200" algn="l">
              <a:buClr>
                <a:schemeClr val="dk1"/>
              </a:buClr>
              <a:buSzPts val="1100"/>
            </a:pPr>
            <a:r>
              <a:rPr lang="en-US" sz="1100" dirty="0" smtClean="0"/>
              <a:t>There</a:t>
            </a:r>
          </a:p>
          <a:p>
            <a:pPr marL="1371600" lvl="0" indent="457200" algn="l">
              <a:buClr>
                <a:schemeClr val="dk1"/>
              </a:buClr>
              <a:buSzPts val="1100"/>
            </a:pPr>
            <a:r>
              <a:rPr lang="en-US" sz="1100" dirty="0" smtClean="0"/>
              <a:t>Technological gap</a:t>
            </a:r>
          </a:p>
          <a:p>
            <a:pPr marL="1371600" lvl="0" indent="457200" algn="l">
              <a:buClr>
                <a:schemeClr val="dk1"/>
              </a:buClr>
              <a:buSzPts val="1100"/>
            </a:pPr>
            <a:endParaRPr lang="en-US" sz="1100" dirty="0" smtClean="0"/>
          </a:p>
          <a:p>
            <a:pPr marL="1371600" lvl="0" indent="457200" algn="l">
              <a:buClr>
                <a:schemeClr val="dk1"/>
              </a:buClr>
              <a:buSzPts val="1100"/>
            </a:pPr>
            <a:r>
              <a:rPr lang="en-US" sz="1100" dirty="0" smtClean="0"/>
              <a:t>Travel back in time, to be able to serve </a:t>
            </a:r>
            <a:r>
              <a:rPr lang="en-US" sz="1100" dirty="0" err="1" smtClean="0"/>
              <a:t>ung</a:t>
            </a:r>
            <a:r>
              <a:rPr lang="en-US" sz="1100" dirty="0" smtClean="0"/>
              <a:t> </a:t>
            </a:r>
            <a:r>
              <a:rPr lang="en-US" sz="1100" dirty="0" err="1" smtClean="0"/>
              <a:t>mga</a:t>
            </a:r>
            <a:r>
              <a:rPr lang="en-US" sz="1100" dirty="0" smtClean="0"/>
              <a:t> </a:t>
            </a:r>
            <a:r>
              <a:rPr lang="en-US" sz="1100" dirty="0" err="1" smtClean="0"/>
              <a:t>napag-iwanan</a:t>
            </a:r>
            <a:r>
              <a:rPr lang="en-US" sz="1100" dirty="0" smtClean="0"/>
              <a:t>/ closing the  technological</a:t>
            </a:r>
          </a:p>
          <a:p>
            <a:pPr marL="1371600" lvl="0" indent="457200" algn="l">
              <a:buClr>
                <a:schemeClr val="dk1"/>
              </a:buClr>
              <a:buSzPts val="1100"/>
            </a:pPr>
            <a:r>
              <a:rPr lang="en-US" sz="1100" dirty="0" smtClean="0"/>
              <a:t>Texting capital of the world</a:t>
            </a:r>
          </a:p>
          <a:p>
            <a:pPr marL="0" lvl="0" indent="0" algn="l"/>
            <a:r>
              <a:rPr lang="en-US" sz="1100" dirty="0" smtClean="0"/>
              <a:t>		</a:t>
            </a:r>
          </a:p>
          <a:p>
            <a:pPr marL="1371600" lvl="0" indent="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100" dirty="0" smtClean="0"/>
          </a:p>
          <a:p>
            <a:pPr marL="1371600" lvl="0" indent="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 dirty="0" smtClean="0"/>
              <a:t>What do we do with them?</a:t>
            </a:r>
          </a:p>
          <a:p>
            <a:pPr marL="1371600" lvl="0" indent="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 dirty="0" smtClean="0"/>
              <a:t>Empower them.</a:t>
            </a:r>
          </a:p>
          <a:p>
            <a:pPr marL="1371600" lvl="0" indent="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 dirty="0" smtClean="0"/>
              <a:t>How? By making them productive.</a:t>
            </a:r>
          </a:p>
          <a:p>
            <a:pPr marL="1371600" lvl="0" indent="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 dirty="0" smtClean="0"/>
              <a:t>How? By giving them job </a:t>
            </a:r>
            <a:r>
              <a:rPr lang="en-US" sz="1100" dirty="0" err="1" smtClean="0"/>
              <a:t>opportunites</a:t>
            </a:r>
            <a:r>
              <a:rPr lang="en-US" sz="1100" dirty="0" smtClean="0"/>
              <a:t> despite having limited/no internet access at all</a:t>
            </a:r>
          </a:p>
          <a:p>
            <a:pPr marL="1371600" lvl="0" indent="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100" dirty="0" smtClean="0"/>
          </a:p>
          <a:p>
            <a:pPr marL="1371600" lvl="0" indent="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100" dirty="0" smtClean="0"/>
          </a:p>
          <a:p>
            <a:pPr marL="1371600" lvl="0" indent="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100" dirty="0" smtClean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354657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/>
            <a:r>
              <a:rPr lang="en-US" sz="1100" dirty="0" smtClean="0"/>
              <a:t>Insert </a:t>
            </a:r>
            <a:r>
              <a:rPr lang="en-US" sz="1100" dirty="0" err="1" smtClean="0"/>
              <a:t>Kwelyo</a:t>
            </a:r>
            <a:endParaRPr lang="en-US" sz="1100" dirty="0" smtClean="0"/>
          </a:p>
          <a:p>
            <a:pPr marL="0" lvl="0" indent="0" algn="l"/>
            <a:endParaRPr lang="en-US" sz="1100" dirty="0" smtClean="0"/>
          </a:p>
          <a:p>
            <a:pPr marL="0" lvl="0" indent="0" algn="l"/>
            <a:r>
              <a:rPr lang="en-US" sz="1100" dirty="0" smtClean="0"/>
              <a:t>-an </a:t>
            </a:r>
            <a:r>
              <a:rPr lang="en-US" sz="1100" dirty="0" err="1" smtClean="0"/>
              <a:t>sms</a:t>
            </a:r>
            <a:r>
              <a:rPr lang="en-US" sz="1100" dirty="0" smtClean="0"/>
              <a:t> job service platform</a:t>
            </a:r>
          </a:p>
          <a:p>
            <a:pPr marL="0" lvl="0" indent="0" algn="l"/>
            <a:r>
              <a:rPr lang="en-US" sz="1100" dirty="0" smtClean="0"/>
              <a:t>-Connecting those with no/limited internet access to the world of internet</a:t>
            </a:r>
          </a:p>
          <a:p>
            <a:pPr marL="0" lvl="0" indent="0" algn="l"/>
            <a:endParaRPr lang="en-US" sz="1100" dirty="0" smtClean="0"/>
          </a:p>
          <a:p>
            <a:pPr marL="0" lvl="0" indent="0" algn="l"/>
            <a:endParaRPr lang="en-US" sz="1100" dirty="0" smtClean="0"/>
          </a:p>
          <a:p>
            <a:pPr marL="0" lvl="0" indent="0" algn="l"/>
            <a:r>
              <a:rPr lang="en-US" sz="1100" dirty="0" smtClean="0"/>
              <a:t>-</a:t>
            </a:r>
            <a:r>
              <a:rPr lang="en-US" sz="1100" dirty="0" err="1" smtClean="0"/>
              <a:t>labas</a:t>
            </a:r>
            <a:r>
              <a:rPr lang="en-US" sz="1100" dirty="0" smtClean="0"/>
              <a:t> ng </a:t>
            </a:r>
            <a:r>
              <a:rPr lang="en-US" sz="1100" dirty="0" err="1" smtClean="0"/>
              <a:t>kwelyo</a:t>
            </a:r>
            <a:r>
              <a:rPr lang="en-US" sz="1100" dirty="0" smtClean="0"/>
              <a:t> logo </a:t>
            </a:r>
            <a:r>
              <a:rPr lang="en-US" sz="1100" dirty="0" err="1" smtClean="0"/>
              <a:t>sa</a:t>
            </a:r>
            <a:r>
              <a:rPr lang="en-US" sz="1100" dirty="0" smtClean="0"/>
              <a:t> </a:t>
            </a:r>
            <a:r>
              <a:rPr lang="en-US" sz="1100" dirty="0" err="1" smtClean="0"/>
              <a:t>gitna</a:t>
            </a:r>
            <a:r>
              <a:rPr lang="en-US" sz="1100" dirty="0" smtClean="0"/>
              <a:t> then</a:t>
            </a:r>
          </a:p>
          <a:p>
            <a:pPr marL="0" lvl="0" indent="0" algn="l"/>
            <a:r>
              <a:rPr lang="en-US" sz="1100" dirty="0" smtClean="0"/>
              <a:t>Pictures ng workers </a:t>
            </a:r>
            <a:r>
              <a:rPr lang="en-US" sz="1100" dirty="0" err="1" smtClean="0"/>
              <a:t>sa</a:t>
            </a:r>
            <a:r>
              <a:rPr lang="en-US" sz="1100" dirty="0" smtClean="0"/>
              <a:t> </a:t>
            </a:r>
            <a:r>
              <a:rPr lang="en-US" sz="1100" dirty="0" err="1" smtClean="0"/>
              <a:t>gilid</a:t>
            </a:r>
            <a:r>
              <a:rPr lang="en-US" sz="1100" dirty="0" smtClean="0"/>
              <a:t>:</a:t>
            </a:r>
          </a:p>
          <a:p>
            <a:pPr marL="0" lvl="0" indent="0" algn="l"/>
            <a:r>
              <a:rPr lang="en-US" sz="1100" dirty="0" smtClean="0"/>
              <a:t>Then  picture ng </a:t>
            </a:r>
            <a:r>
              <a:rPr lang="en-US" sz="1100" dirty="0" err="1" smtClean="0"/>
              <a:t>internete</a:t>
            </a:r>
            <a:r>
              <a:rPr lang="en-US" sz="1100" dirty="0" smtClean="0"/>
              <a:t> opportunities </a:t>
            </a:r>
            <a:r>
              <a:rPr lang="en-US" sz="1100" dirty="0" err="1" smtClean="0"/>
              <a:t>sa</a:t>
            </a:r>
            <a:r>
              <a:rPr lang="en-US" sz="1100" dirty="0" smtClean="0"/>
              <a:t> right</a:t>
            </a:r>
            <a:endParaRPr lang="en" sz="1100" dirty="0" smtClean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683810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/>
            <a:r>
              <a:rPr lang="en-US" sz="1100" dirty="0" smtClean="0"/>
              <a:t>Insert </a:t>
            </a:r>
            <a:r>
              <a:rPr lang="en-US" sz="1100" dirty="0" err="1" smtClean="0"/>
              <a:t>Kwelyo</a:t>
            </a:r>
            <a:endParaRPr lang="en-US" sz="1100" dirty="0" smtClean="0"/>
          </a:p>
          <a:p>
            <a:pPr marL="0" lvl="0" indent="0" algn="l"/>
            <a:endParaRPr lang="en-US" sz="1100" dirty="0" smtClean="0"/>
          </a:p>
          <a:p>
            <a:pPr marL="0" lvl="0" indent="0" algn="l"/>
            <a:r>
              <a:rPr lang="en-US" sz="1100" dirty="0" smtClean="0"/>
              <a:t>-an </a:t>
            </a:r>
            <a:r>
              <a:rPr lang="en-US" sz="1100" dirty="0" err="1" smtClean="0"/>
              <a:t>sms</a:t>
            </a:r>
            <a:r>
              <a:rPr lang="en-US" sz="1100" dirty="0" smtClean="0"/>
              <a:t> job service platform</a:t>
            </a:r>
          </a:p>
          <a:p>
            <a:pPr marL="0" lvl="0" indent="0" algn="l"/>
            <a:r>
              <a:rPr lang="en-US" sz="1100" dirty="0" smtClean="0"/>
              <a:t>-Connecting those with no/limited internet access to the world of internet</a:t>
            </a:r>
          </a:p>
          <a:p>
            <a:pPr marL="0" lvl="0" indent="0" algn="l"/>
            <a:endParaRPr lang="en-US" sz="1100" dirty="0" smtClean="0"/>
          </a:p>
          <a:p>
            <a:pPr marL="0" lvl="0" indent="0" algn="l"/>
            <a:endParaRPr lang="en-US" sz="1100" dirty="0" smtClean="0"/>
          </a:p>
          <a:p>
            <a:pPr marL="0" lvl="0" indent="0" algn="l"/>
            <a:r>
              <a:rPr lang="en-US" sz="1100" dirty="0" smtClean="0"/>
              <a:t>-</a:t>
            </a:r>
            <a:r>
              <a:rPr lang="en-US" sz="1100" dirty="0" err="1" smtClean="0"/>
              <a:t>labas</a:t>
            </a:r>
            <a:r>
              <a:rPr lang="en-US" sz="1100" dirty="0" smtClean="0"/>
              <a:t> ng </a:t>
            </a:r>
            <a:r>
              <a:rPr lang="en-US" sz="1100" dirty="0" err="1" smtClean="0"/>
              <a:t>kwelyo</a:t>
            </a:r>
            <a:r>
              <a:rPr lang="en-US" sz="1100" dirty="0" smtClean="0"/>
              <a:t> logo </a:t>
            </a:r>
            <a:r>
              <a:rPr lang="en-US" sz="1100" dirty="0" err="1" smtClean="0"/>
              <a:t>sa</a:t>
            </a:r>
            <a:r>
              <a:rPr lang="en-US" sz="1100" dirty="0" smtClean="0"/>
              <a:t> </a:t>
            </a:r>
            <a:r>
              <a:rPr lang="en-US" sz="1100" dirty="0" err="1" smtClean="0"/>
              <a:t>gitna</a:t>
            </a:r>
            <a:r>
              <a:rPr lang="en-US" sz="1100" dirty="0" smtClean="0"/>
              <a:t> then</a:t>
            </a:r>
          </a:p>
          <a:p>
            <a:pPr marL="0" lvl="0" indent="0" algn="l"/>
            <a:r>
              <a:rPr lang="en-US" sz="1100" dirty="0" smtClean="0"/>
              <a:t>Pictures ng workers </a:t>
            </a:r>
            <a:r>
              <a:rPr lang="en-US" sz="1100" dirty="0" err="1" smtClean="0"/>
              <a:t>sa</a:t>
            </a:r>
            <a:r>
              <a:rPr lang="en-US" sz="1100" dirty="0" smtClean="0"/>
              <a:t> </a:t>
            </a:r>
            <a:r>
              <a:rPr lang="en-US" sz="1100" dirty="0" err="1" smtClean="0"/>
              <a:t>gilid</a:t>
            </a:r>
            <a:r>
              <a:rPr lang="en-US" sz="1100" dirty="0" smtClean="0"/>
              <a:t>:</a:t>
            </a:r>
          </a:p>
          <a:p>
            <a:pPr marL="0" lvl="0" indent="0" algn="l"/>
            <a:r>
              <a:rPr lang="en-US" sz="1100" dirty="0" smtClean="0"/>
              <a:t>Then  picture ng </a:t>
            </a:r>
            <a:r>
              <a:rPr lang="en-US" sz="1100" dirty="0" err="1" smtClean="0"/>
              <a:t>internete</a:t>
            </a:r>
            <a:r>
              <a:rPr lang="en-US" sz="1100" dirty="0" smtClean="0"/>
              <a:t> opportunities </a:t>
            </a:r>
            <a:r>
              <a:rPr lang="en-US" sz="1100" dirty="0" err="1" smtClean="0"/>
              <a:t>sa</a:t>
            </a:r>
            <a:r>
              <a:rPr lang="en-US" sz="1100" dirty="0" smtClean="0"/>
              <a:t> right</a:t>
            </a:r>
            <a:endParaRPr lang="en" sz="1100" dirty="0" smtClean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959784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/>
            <a:r>
              <a:rPr lang="en-US" sz="1100" dirty="0" smtClean="0"/>
              <a:t>Insert </a:t>
            </a:r>
            <a:r>
              <a:rPr lang="en-US" sz="1100" dirty="0" err="1" smtClean="0"/>
              <a:t>Kwelyo</a:t>
            </a:r>
            <a:endParaRPr lang="en-US" sz="1100" dirty="0" smtClean="0"/>
          </a:p>
          <a:p>
            <a:pPr marL="0" lvl="0" indent="0" algn="l"/>
            <a:endParaRPr lang="en-US" sz="1100" dirty="0" smtClean="0"/>
          </a:p>
          <a:p>
            <a:pPr marL="0" lvl="0" indent="0" algn="l"/>
            <a:r>
              <a:rPr lang="en-US" sz="1100" dirty="0" smtClean="0"/>
              <a:t>-an </a:t>
            </a:r>
            <a:r>
              <a:rPr lang="en-US" sz="1100" dirty="0" err="1" smtClean="0"/>
              <a:t>sms</a:t>
            </a:r>
            <a:r>
              <a:rPr lang="en-US" sz="1100" dirty="0" smtClean="0"/>
              <a:t> job service platform</a:t>
            </a:r>
          </a:p>
          <a:p>
            <a:pPr marL="0" lvl="0" indent="0" algn="l"/>
            <a:r>
              <a:rPr lang="en-US" sz="1100" dirty="0" smtClean="0"/>
              <a:t>-Connecting those with no/limited internet access to the world of internet</a:t>
            </a:r>
          </a:p>
          <a:p>
            <a:pPr marL="0" lvl="0" indent="0" algn="l"/>
            <a:endParaRPr lang="en-US" sz="1100" dirty="0" smtClean="0"/>
          </a:p>
          <a:p>
            <a:pPr marL="0" lvl="0" indent="0" algn="l"/>
            <a:endParaRPr lang="en-US" sz="1100" dirty="0" smtClean="0"/>
          </a:p>
          <a:p>
            <a:pPr marL="0" lvl="0" indent="0" algn="l"/>
            <a:r>
              <a:rPr lang="en-US" sz="1100" dirty="0" smtClean="0"/>
              <a:t>-</a:t>
            </a:r>
            <a:r>
              <a:rPr lang="en-US" sz="1100" dirty="0" err="1" smtClean="0"/>
              <a:t>labas</a:t>
            </a:r>
            <a:r>
              <a:rPr lang="en-US" sz="1100" dirty="0" smtClean="0"/>
              <a:t> ng </a:t>
            </a:r>
            <a:r>
              <a:rPr lang="en-US" sz="1100" dirty="0" err="1" smtClean="0"/>
              <a:t>kwelyo</a:t>
            </a:r>
            <a:r>
              <a:rPr lang="en-US" sz="1100" dirty="0" smtClean="0"/>
              <a:t> logo </a:t>
            </a:r>
            <a:r>
              <a:rPr lang="en-US" sz="1100" dirty="0" err="1" smtClean="0"/>
              <a:t>sa</a:t>
            </a:r>
            <a:r>
              <a:rPr lang="en-US" sz="1100" dirty="0" smtClean="0"/>
              <a:t> </a:t>
            </a:r>
            <a:r>
              <a:rPr lang="en-US" sz="1100" dirty="0" err="1" smtClean="0"/>
              <a:t>gitna</a:t>
            </a:r>
            <a:r>
              <a:rPr lang="en-US" sz="1100" dirty="0" smtClean="0"/>
              <a:t> then</a:t>
            </a:r>
          </a:p>
          <a:p>
            <a:pPr marL="0" lvl="0" indent="0" algn="l"/>
            <a:r>
              <a:rPr lang="en-US" sz="1100" dirty="0" smtClean="0"/>
              <a:t>Pictures ng workers </a:t>
            </a:r>
            <a:r>
              <a:rPr lang="en-US" sz="1100" dirty="0" err="1" smtClean="0"/>
              <a:t>sa</a:t>
            </a:r>
            <a:r>
              <a:rPr lang="en-US" sz="1100" dirty="0" smtClean="0"/>
              <a:t> </a:t>
            </a:r>
            <a:r>
              <a:rPr lang="en-US" sz="1100" dirty="0" err="1" smtClean="0"/>
              <a:t>gilid</a:t>
            </a:r>
            <a:r>
              <a:rPr lang="en-US" sz="1100" dirty="0" smtClean="0"/>
              <a:t>:</a:t>
            </a:r>
          </a:p>
          <a:p>
            <a:pPr marL="0" lvl="0" indent="0" algn="l"/>
            <a:r>
              <a:rPr lang="en-US" sz="1100" dirty="0" smtClean="0"/>
              <a:t>Then  picture ng </a:t>
            </a:r>
            <a:r>
              <a:rPr lang="en-US" sz="1100" dirty="0" err="1" smtClean="0"/>
              <a:t>internete</a:t>
            </a:r>
            <a:r>
              <a:rPr lang="en-US" sz="1100" dirty="0" smtClean="0"/>
              <a:t> opportunities </a:t>
            </a:r>
            <a:r>
              <a:rPr lang="en-US" sz="1100" dirty="0" err="1" smtClean="0"/>
              <a:t>sa</a:t>
            </a:r>
            <a:r>
              <a:rPr lang="en-US" sz="1100" dirty="0" smtClean="0"/>
              <a:t> right</a:t>
            </a:r>
            <a:endParaRPr lang="en" sz="1100" dirty="0" smtClean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631992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  <a:endParaRPr sz="1000">
              <a:solidFill>
                <a:schemeClr val="dk2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8.jpg"/><Relationship Id="rId3" Type="http://schemas.openxmlformats.org/officeDocument/2006/relationships/image" Target="../media/image25.jpeg"/><Relationship Id="rId7" Type="http://schemas.openxmlformats.org/officeDocument/2006/relationships/image" Target="../media/image17.jpg"/><Relationship Id="rId12" Type="http://schemas.openxmlformats.org/officeDocument/2006/relationships/image" Target="../media/image27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jpg"/><Relationship Id="rId11" Type="http://schemas.openxmlformats.org/officeDocument/2006/relationships/image" Target="../media/image20.jpg"/><Relationship Id="rId5" Type="http://schemas.openxmlformats.org/officeDocument/2006/relationships/image" Target="../media/image16.jpg"/><Relationship Id="rId15" Type="http://schemas.openxmlformats.org/officeDocument/2006/relationships/image" Target="../media/image24.png"/><Relationship Id="rId10" Type="http://schemas.openxmlformats.org/officeDocument/2006/relationships/image" Target="../media/image21.jpg"/><Relationship Id="rId4" Type="http://schemas.openxmlformats.org/officeDocument/2006/relationships/image" Target="../media/image26.png"/><Relationship Id="rId9" Type="http://schemas.openxmlformats.org/officeDocument/2006/relationships/image" Target="../media/image15.JPG"/><Relationship Id="rId14" Type="http://schemas.openxmlformats.org/officeDocument/2006/relationships/image" Target="../media/image29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gif"/><Relationship Id="rId3" Type="http://schemas.openxmlformats.org/officeDocument/2006/relationships/image" Target="../media/image24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33.png"/><Relationship Id="rId10" Type="http://schemas.openxmlformats.org/officeDocument/2006/relationships/image" Target="../media/image37.png"/><Relationship Id="rId4" Type="http://schemas.openxmlformats.org/officeDocument/2006/relationships/image" Target="../media/image32.png"/><Relationship Id="rId9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g"/><Relationship Id="rId5" Type="http://schemas.openxmlformats.org/officeDocument/2006/relationships/image" Target="../media/image7.png"/><Relationship Id="rId4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jpg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6" t="697" r="4432" b="1642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854794"/>
            <a:ext cx="9144001" cy="714375"/>
          </a:xfrm>
        </p:spPr>
        <p:txBody>
          <a:bodyPr>
            <a:noAutofit/>
          </a:bodyPr>
          <a:lstStyle/>
          <a:p>
            <a:r>
              <a:rPr lang="en-PH" sz="2400" b="1" dirty="0" smtClean="0">
                <a:solidFill>
                  <a:schemeClr val="bg1"/>
                </a:solidFill>
                <a:latin typeface="Oswald"/>
              </a:rPr>
              <a:t>Maroon Hacks</a:t>
            </a:r>
            <a:endParaRPr lang="en-PH" sz="2400" b="1" dirty="0">
              <a:solidFill>
                <a:schemeClr val="bg1"/>
              </a:solidFill>
              <a:latin typeface="Oswald"/>
            </a:endParaRPr>
          </a:p>
        </p:txBody>
      </p:sp>
      <p:sp>
        <p:nvSpPr>
          <p:cNvPr id="7" name="Shape 54"/>
          <p:cNvSpPr txBox="1">
            <a:spLocks noGrp="1"/>
          </p:cNvSpPr>
          <p:nvPr>
            <p:ph type="subTitle" idx="1"/>
          </p:nvPr>
        </p:nvSpPr>
        <p:spPr>
          <a:xfrm>
            <a:off x="1" y="1307004"/>
            <a:ext cx="9144000" cy="151089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" sz="8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swald"/>
              </a:rPr>
              <a:t>KWELYO</a:t>
            </a:r>
            <a:endParaRPr lang="en" sz="8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swald"/>
            </a:endParaRPr>
          </a:p>
        </p:txBody>
      </p:sp>
    </p:spTree>
    <p:extLst>
      <p:ext uri="{BB962C8B-B14F-4D97-AF65-F5344CB8AC3E}">
        <p14:creationId xmlns:p14="http://schemas.microsoft.com/office/powerpoint/2010/main" val="1335161170"/>
      </p:ext>
    </p:extLst>
  </p:cSld>
  <p:clrMapOvr>
    <a:masterClrMapping/>
  </p:clrMapOvr>
  <p:transition>
    <p:cover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9474" y="-370954"/>
            <a:ext cx="9803474" cy="551445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-1221926" y="0"/>
            <a:ext cx="5464189" cy="769441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4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swald"/>
              </a:rPr>
              <a:t>Kusinera</a:t>
            </a:r>
            <a:endParaRPr lang="en-US" sz="4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swald"/>
            </a:endParaRPr>
          </a:p>
        </p:txBody>
      </p:sp>
    </p:spTree>
    <p:extLst>
      <p:ext uri="{BB962C8B-B14F-4D97-AF65-F5344CB8AC3E}">
        <p14:creationId xmlns:p14="http://schemas.microsoft.com/office/powerpoint/2010/main" val="3053464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383748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8084"/>
            <a:ext cx="9144000" cy="383748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4042"/>
            <a:ext cx="9144000" cy="383748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-599581" y="3033715"/>
            <a:ext cx="5464189" cy="769441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4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swald"/>
              </a:rPr>
              <a:t>Mekaniko</a:t>
            </a:r>
            <a:endParaRPr lang="en-US" sz="4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swald"/>
            </a:endParaRPr>
          </a:p>
        </p:txBody>
      </p:sp>
    </p:spTree>
    <p:extLst>
      <p:ext uri="{BB962C8B-B14F-4D97-AF65-F5344CB8AC3E}">
        <p14:creationId xmlns:p14="http://schemas.microsoft.com/office/powerpoint/2010/main" val="1336483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99258" y="-32075"/>
            <a:ext cx="10596148" cy="517557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398816" y="4374059"/>
            <a:ext cx="5464189" cy="769441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4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swald"/>
              </a:rPr>
              <a:t>Electrician</a:t>
            </a:r>
            <a:endParaRPr lang="en-US" sz="4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swald"/>
            </a:endParaRPr>
          </a:p>
        </p:txBody>
      </p:sp>
    </p:spTree>
    <p:extLst>
      <p:ext uri="{BB962C8B-B14F-4D97-AF65-F5344CB8AC3E}">
        <p14:creationId xmlns:p14="http://schemas.microsoft.com/office/powerpoint/2010/main" val="1917882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846791" cy="51435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-965341" y="0"/>
            <a:ext cx="5464189" cy="769441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4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swald"/>
              </a:rPr>
              <a:t>Kasambahay</a:t>
            </a:r>
            <a:endParaRPr lang="en-US" sz="4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swald"/>
            </a:endParaRPr>
          </a:p>
        </p:txBody>
      </p:sp>
    </p:spTree>
    <p:extLst>
      <p:ext uri="{BB962C8B-B14F-4D97-AF65-F5344CB8AC3E}">
        <p14:creationId xmlns:p14="http://schemas.microsoft.com/office/powerpoint/2010/main" val="1674789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8" t="5305" r="16265" b="8032"/>
          <a:stretch/>
        </p:blipFill>
        <p:spPr>
          <a:xfrm>
            <a:off x="-36576" y="-146304"/>
            <a:ext cx="9400032" cy="5376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316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504"/>
          <p:cNvSpPr txBox="1"/>
          <p:nvPr/>
        </p:nvSpPr>
        <p:spPr>
          <a:xfrm>
            <a:off x="3553097" y="-26126"/>
            <a:ext cx="5675814" cy="1410959"/>
          </a:xfrm>
          <a:prstGeom prst="rect">
            <a:avLst/>
          </a:prstGeom>
          <a:solidFill>
            <a:srgbClr val="434343"/>
          </a:solidFill>
          <a:ln w="76200"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 dirty="0" smtClean="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57 million</a:t>
            </a:r>
            <a:endParaRPr dirty="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" name="Shape 504"/>
          <p:cNvSpPr txBox="1"/>
          <p:nvPr/>
        </p:nvSpPr>
        <p:spPr>
          <a:xfrm>
            <a:off x="3604043" y="1991217"/>
            <a:ext cx="5539958" cy="1214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 smtClean="0">
                <a:solidFill>
                  <a:srgbClr val="C00000"/>
                </a:solidFill>
                <a:latin typeface="Oswald"/>
                <a:ea typeface="Oswald"/>
                <a:cs typeface="Oswald"/>
                <a:sym typeface="Oswald"/>
              </a:rPr>
              <a:t>LIMITED </a:t>
            </a:r>
            <a:r>
              <a:rPr lang="en" sz="3600" b="1" dirty="0" smtClean="0">
                <a:solidFill>
                  <a:schemeClr val="tx2">
                    <a:lumMod val="25000"/>
                  </a:schemeClr>
                </a:solidFill>
                <a:latin typeface="Oswald"/>
                <a:ea typeface="Oswald"/>
                <a:cs typeface="Oswald"/>
                <a:sym typeface="Oswald"/>
              </a:rPr>
              <a:t>internet access</a:t>
            </a:r>
            <a:endParaRPr sz="3600" b="1" dirty="0">
              <a:solidFill>
                <a:schemeClr val="tx2">
                  <a:lumMod val="25000"/>
                </a:schemeClr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" name="Shape 504"/>
          <p:cNvSpPr txBox="1"/>
          <p:nvPr/>
        </p:nvSpPr>
        <p:spPr>
          <a:xfrm>
            <a:off x="-50947" y="1351033"/>
            <a:ext cx="3604044" cy="24414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0" b="1" dirty="0" smtClean="0">
                <a:solidFill>
                  <a:schemeClr val="tx2">
                    <a:lumMod val="25000"/>
                  </a:schemeClr>
                </a:solidFill>
                <a:latin typeface="Oswald"/>
                <a:ea typeface="Oswald"/>
                <a:cs typeface="Oswald"/>
                <a:sym typeface="Oswald"/>
              </a:rPr>
              <a:t>56%</a:t>
            </a:r>
            <a:endParaRPr sz="11500" b="1" dirty="0">
              <a:solidFill>
                <a:schemeClr val="tx2">
                  <a:lumMod val="25000"/>
                </a:schemeClr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8" name="Shape 504"/>
          <p:cNvSpPr txBox="1"/>
          <p:nvPr/>
        </p:nvSpPr>
        <p:spPr>
          <a:xfrm>
            <a:off x="3604044" y="1403774"/>
            <a:ext cx="4705240" cy="1146266"/>
          </a:xfrm>
          <a:prstGeom prst="rect">
            <a:avLst/>
          </a:prstGeom>
          <a:noFill/>
          <a:ln w="76200"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ln w="0"/>
                <a:solidFill>
                  <a:schemeClr val="tx2">
                    <a:lumMod val="25000"/>
                  </a:schemeClr>
                </a:solidFill>
                <a:latin typeface="Oswald"/>
                <a:ea typeface="Oswald"/>
                <a:cs typeface="Oswald"/>
                <a:sym typeface="Oswald"/>
              </a:rPr>
              <a:t>o</a:t>
            </a:r>
            <a:r>
              <a:rPr lang="en" sz="2800" dirty="0" smtClean="0">
                <a:ln w="0"/>
                <a:solidFill>
                  <a:schemeClr val="tx2">
                    <a:lumMod val="25000"/>
                  </a:schemeClr>
                </a:solidFill>
                <a:latin typeface="Oswald"/>
                <a:ea typeface="Oswald"/>
                <a:cs typeface="Oswald"/>
                <a:sym typeface="Oswald"/>
              </a:rPr>
              <a:t>ut of 102 million Filipinos </a:t>
            </a:r>
            <a:endParaRPr sz="2800" dirty="0">
              <a:ln w="0"/>
              <a:solidFill>
                <a:schemeClr val="tx2">
                  <a:lumMod val="25000"/>
                </a:schemeClr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3656297" y="2626024"/>
            <a:ext cx="5363606" cy="2368976"/>
            <a:chOff x="2219380" y="3003954"/>
            <a:chExt cx="5065778" cy="2129423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962" t="30568" r="47371" b="49493"/>
            <a:stretch/>
          </p:blipFill>
          <p:spPr>
            <a:xfrm>
              <a:off x="2219380" y="3003954"/>
              <a:ext cx="5065777" cy="2129423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3788230" y="4517287"/>
              <a:ext cx="3496928" cy="589964"/>
            </a:xfrm>
            <a:prstGeom prst="rect">
              <a:avLst/>
            </a:prstGeom>
            <a:noFill/>
            <a:ln w="762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52424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/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8" t="5305" r="16265" b="8032"/>
          <a:stretch/>
        </p:blipFill>
        <p:spPr>
          <a:xfrm>
            <a:off x="-36576" y="-146304"/>
            <a:ext cx="9400032" cy="537667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-36576" y="-146304"/>
            <a:ext cx="9400032" cy="5376672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627632" y="896857"/>
            <a:ext cx="5888736" cy="3046988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4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swald"/>
              </a:rPr>
              <a:t>INCLUSIVE</a:t>
            </a:r>
          </a:p>
          <a:p>
            <a:pPr algn="ctr"/>
            <a:r>
              <a:rPr lang="en-US" sz="4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swald"/>
              </a:rPr>
              <a:t>SUSTAINABLE ECONOMIC GROWTH</a:t>
            </a:r>
            <a:endParaRPr lang="en-US" sz="4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swald"/>
            </a:endParaRPr>
          </a:p>
        </p:txBody>
      </p:sp>
    </p:spTree>
    <p:extLst>
      <p:ext uri="{BB962C8B-B14F-4D97-AF65-F5344CB8AC3E}">
        <p14:creationId xmlns:p14="http://schemas.microsoft.com/office/powerpoint/2010/main" val="539704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8" t="5305" r="16265" b="8032"/>
          <a:stretch/>
        </p:blipFill>
        <p:spPr>
          <a:xfrm>
            <a:off x="-36576" y="-146304"/>
            <a:ext cx="9400032" cy="537667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-36576" y="-146304"/>
            <a:ext cx="9400032" cy="5376672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627632" y="2156252"/>
            <a:ext cx="5888736" cy="1107996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6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swald"/>
              </a:rPr>
              <a:t>EMPOWER</a:t>
            </a:r>
            <a:endParaRPr lang="en-US" sz="6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swald"/>
            </a:endParaRPr>
          </a:p>
        </p:txBody>
      </p:sp>
    </p:spTree>
    <p:extLst>
      <p:ext uri="{BB962C8B-B14F-4D97-AF65-F5344CB8AC3E}">
        <p14:creationId xmlns:p14="http://schemas.microsoft.com/office/powerpoint/2010/main" val="3645860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8" t="5305" r="16265" b="8032"/>
          <a:stretch/>
        </p:blipFill>
        <p:spPr>
          <a:xfrm>
            <a:off x="-36576" y="-146304"/>
            <a:ext cx="9400032" cy="537667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-36576" y="-146304"/>
            <a:ext cx="9400032" cy="5376672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627632" y="2063919"/>
            <a:ext cx="5888736" cy="1015663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6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swald"/>
              </a:rPr>
              <a:t>HOW?</a:t>
            </a:r>
            <a:endParaRPr lang="en-US" sz="6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swald"/>
            </a:endParaRPr>
          </a:p>
        </p:txBody>
      </p:sp>
    </p:spTree>
    <p:extLst>
      <p:ext uri="{BB962C8B-B14F-4D97-AF65-F5344CB8AC3E}">
        <p14:creationId xmlns:p14="http://schemas.microsoft.com/office/powerpoint/2010/main" val="2716851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8" t="5305" r="16265" b="8032"/>
          <a:stretch/>
        </p:blipFill>
        <p:spPr>
          <a:xfrm>
            <a:off x="-36576" y="-146304"/>
            <a:ext cx="9400032" cy="537667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-36576" y="-146304"/>
            <a:ext cx="9400032" cy="5376672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719072" y="649206"/>
            <a:ext cx="5888736" cy="1015663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lvl="0" indent="0" algn="ctr"/>
            <a:r>
              <a:rPr lang="en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swald"/>
              </a:rPr>
              <a:t>KWELYO</a:t>
            </a:r>
            <a:endParaRPr lang="en" sz="6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swald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719072" y="2268999"/>
            <a:ext cx="5888736" cy="2554545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swald"/>
              </a:rPr>
              <a:t> making job opportunities accessible for everyone</a:t>
            </a:r>
            <a:endParaRPr 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swald"/>
            </a:endParaRPr>
          </a:p>
        </p:txBody>
      </p:sp>
    </p:spTree>
    <p:extLst>
      <p:ext uri="{BB962C8B-B14F-4D97-AF65-F5344CB8AC3E}">
        <p14:creationId xmlns:p14="http://schemas.microsoft.com/office/powerpoint/2010/main" val="538805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6"/>
          <p:cNvSpPr txBox="1">
            <a:spLocks noChangeArrowheads="1"/>
          </p:cNvSpPr>
          <p:nvPr/>
        </p:nvSpPr>
        <p:spPr>
          <a:xfrm>
            <a:off x="1004022" y="215146"/>
            <a:ext cx="7135957" cy="10466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9pPr>
          </a:lstStyle>
          <a:p>
            <a:r>
              <a:rPr lang="en-US" dirty="0" smtClean="0">
                <a:latin typeface="Oswald"/>
              </a:rPr>
              <a:t>Income Distribution </a:t>
            </a:r>
            <a:r>
              <a:rPr lang="en-US" sz="4000" baseline="-25000" dirty="0" smtClean="0">
                <a:latin typeface="Oswald"/>
              </a:rPr>
              <a:t>PSA</a:t>
            </a:r>
            <a:r>
              <a:rPr lang="en-US" dirty="0" smtClean="0">
                <a:latin typeface="Oswald"/>
              </a:rPr>
              <a:t> </a:t>
            </a:r>
            <a:endParaRPr lang="en-US" dirty="0">
              <a:latin typeface="Oswald"/>
            </a:endParaRPr>
          </a:p>
        </p:txBody>
      </p:sp>
      <p:graphicFrame>
        <p:nvGraphicFramePr>
          <p:cNvPr id="4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53066153"/>
              </p:ext>
            </p:extLst>
          </p:nvPr>
        </p:nvGraphicFramePr>
        <p:xfrm>
          <a:off x="1322730" y="1474493"/>
          <a:ext cx="7008037" cy="36690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884916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subTitle" idx="1"/>
          </p:nvPr>
        </p:nvSpPr>
        <p:spPr>
          <a:xfrm>
            <a:off x="2194559" y="386065"/>
            <a:ext cx="6949441" cy="151089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" sz="8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swald"/>
              </a:rPr>
              <a:t>KWELYO</a:t>
            </a:r>
            <a:endParaRPr lang="en" sz="8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swald"/>
            </a:endParaRPr>
          </a:p>
        </p:txBody>
      </p:sp>
      <p:sp>
        <p:nvSpPr>
          <p:cNvPr id="3" name="Shape 54"/>
          <p:cNvSpPr txBox="1">
            <a:spLocks/>
          </p:cNvSpPr>
          <p:nvPr/>
        </p:nvSpPr>
        <p:spPr>
          <a:xfrm>
            <a:off x="3422273" y="2179976"/>
            <a:ext cx="5640516" cy="826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l"/>
            <a:r>
              <a:rPr lang="en-US" dirty="0" smtClean="0">
                <a:latin typeface="Oswald"/>
              </a:rPr>
              <a:t>-a</a:t>
            </a:r>
            <a:r>
              <a:rPr lang="en" dirty="0" smtClean="0">
                <a:latin typeface="Oswald"/>
              </a:rPr>
              <a:t>n sms-based job service platform</a:t>
            </a:r>
            <a:endParaRPr lang="en" dirty="0">
              <a:latin typeface="Oswald"/>
            </a:endParaRPr>
          </a:p>
        </p:txBody>
      </p:sp>
      <p:sp>
        <p:nvSpPr>
          <p:cNvPr id="4" name="Shape 54"/>
          <p:cNvSpPr txBox="1">
            <a:spLocks/>
          </p:cNvSpPr>
          <p:nvPr/>
        </p:nvSpPr>
        <p:spPr>
          <a:xfrm>
            <a:off x="3166607" y="3506126"/>
            <a:ext cx="7524206" cy="826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l"/>
            <a:r>
              <a:rPr lang="en-US" sz="3200" i="1" dirty="0" smtClean="0">
                <a:latin typeface="Oswald"/>
              </a:rPr>
              <a:t>“Bridging the technology gap, </a:t>
            </a:r>
          </a:p>
          <a:p>
            <a:pPr marL="0" indent="0" algn="l"/>
            <a:r>
              <a:rPr lang="en-US" sz="3200" i="1" dirty="0" smtClean="0">
                <a:latin typeface="Oswald"/>
              </a:rPr>
              <a:t>one collar at a time.”</a:t>
            </a:r>
            <a:endParaRPr lang="en" sz="3200" i="1" dirty="0">
              <a:latin typeface="Oswald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032" y="1141511"/>
            <a:ext cx="2777988" cy="2777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521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038"/>
          <a:stretch/>
        </p:blipFill>
        <p:spPr>
          <a:xfrm>
            <a:off x="6278807" y="1"/>
            <a:ext cx="2865193" cy="14630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l="23733" r="22020"/>
          <a:stretch/>
        </p:blipFill>
        <p:spPr>
          <a:xfrm>
            <a:off x="144996" y="3169337"/>
            <a:ext cx="618897" cy="91613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5913" y="4016144"/>
            <a:ext cx="726359" cy="40857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93" y="4274187"/>
            <a:ext cx="522176" cy="39513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30" r="14313"/>
          <a:stretch/>
        </p:blipFill>
        <p:spPr>
          <a:xfrm>
            <a:off x="864358" y="3798469"/>
            <a:ext cx="515905" cy="57399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5913" y="4608618"/>
            <a:ext cx="930436" cy="39047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217" y="3010385"/>
            <a:ext cx="778735" cy="51722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75" r="20477"/>
          <a:stretch/>
        </p:blipFill>
        <p:spPr>
          <a:xfrm>
            <a:off x="2514088" y="3992626"/>
            <a:ext cx="515905" cy="45561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64"/>
          <a:stretch/>
        </p:blipFill>
        <p:spPr>
          <a:xfrm>
            <a:off x="3228951" y="3992626"/>
            <a:ext cx="831255" cy="49312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7666" y="4597491"/>
            <a:ext cx="585080" cy="40031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30863">
            <a:off x="731166" y="4521847"/>
            <a:ext cx="748325" cy="49670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282"/>
          <a:stretch/>
        </p:blipFill>
        <p:spPr>
          <a:xfrm>
            <a:off x="2644956" y="4570038"/>
            <a:ext cx="790879" cy="45522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381" y="2431639"/>
            <a:ext cx="585080" cy="40031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75" r="20477"/>
          <a:stretch/>
        </p:blipFill>
        <p:spPr>
          <a:xfrm>
            <a:off x="1105328" y="2403992"/>
            <a:ext cx="515905" cy="455612"/>
          </a:xfrm>
          <a:prstGeom prst="rect">
            <a:avLst/>
          </a:prstGeom>
        </p:spPr>
      </p:pic>
      <p:sp>
        <p:nvSpPr>
          <p:cNvPr id="19" name="Shape 54"/>
          <p:cNvSpPr txBox="1">
            <a:spLocks/>
          </p:cNvSpPr>
          <p:nvPr/>
        </p:nvSpPr>
        <p:spPr>
          <a:xfrm>
            <a:off x="2634132" y="1938427"/>
            <a:ext cx="3875737" cy="1162143"/>
          </a:xfrm>
          <a:prstGeom prst="rect">
            <a:avLst/>
          </a:prstGeom>
          <a:solidFill>
            <a:schemeClr val="tx2">
              <a:lumMod val="25000"/>
            </a:schemeClr>
          </a:solidFill>
          <a:ln w="76200"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/>
            <a:r>
              <a:rPr lang="en" sz="4800" b="1" smtClean="0">
                <a:solidFill>
                  <a:schemeClr val="bg1"/>
                </a:solidFill>
                <a:latin typeface="Oswald"/>
              </a:rPr>
              <a:t>KWELYO</a:t>
            </a:r>
            <a:endParaRPr lang="en" sz="4800" b="1" dirty="0">
              <a:solidFill>
                <a:schemeClr val="bg1"/>
              </a:solidFill>
              <a:latin typeface="Oswald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826" y="15412"/>
            <a:ext cx="1053555" cy="1053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141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subTitle" idx="1"/>
          </p:nvPr>
        </p:nvSpPr>
        <p:spPr>
          <a:xfrm>
            <a:off x="2194559" y="386065"/>
            <a:ext cx="6949441" cy="151089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" sz="8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swald"/>
              </a:rPr>
              <a:t>KWELYO</a:t>
            </a:r>
            <a:endParaRPr lang="en" sz="8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swald"/>
            </a:endParaRPr>
          </a:p>
        </p:txBody>
      </p:sp>
      <p:sp>
        <p:nvSpPr>
          <p:cNvPr id="4" name="Shape 54"/>
          <p:cNvSpPr txBox="1">
            <a:spLocks/>
          </p:cNvSpPr>
          <p:nvPr/>
        </p:nvSpPr>
        <p:spPr>
          <a:xfrm>
            <a:off x="3166607" y="2225968"/>
            <a:ext cx="7524206" cy="826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l"/>
            <a:r>
              <a:rPr lang="en-US" sz="3200" i="1" dirty="0" smtClean="0">
                <a:latin typeface="Oswald"/>
              </a:rPr>
              <a:t>“Bridging the technology gap, </a:t>
            </a:r>
          </a:p>
          <a:p>
            <a:pPr marL="0" indent="0" algn="l"/>
            <a:r>
              <a:rPr lang="en-US" sz="3200" i="1" dirty="0" smtClean="0">
                <a:latin typeface="Oswald"/>
              </a:rPr>
              <a:t>one collar at a time.”</a:t>
            </a:r>
            <a:endParaRPr lang="en" sz="3200" i="1" dirty="0">
              <a:latin typeface="Oswald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032" y="1141511"/>
            <a:ext cx="2777988" cy="2777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208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54"/>
          <p:cNvSpPr txBox="1">
            <a:spLocks noGrp="1"/>
          </p:cNvSpPr>
          <p:nvPr>
            <p:ph type="subTitle" idx="1"/>
          </p:nvPr>
        </p:nvSpPr>
        <p:spPr>
          <a:xfrm>
            <a:off x="373042" y="182880"/>
            <a:ext cx="2769326" cy="99277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/>
            <a:r>
              <a:rPr lang="en" sz="5400" b="1" dirty="0" smtClean="0">
                <a:latin typeface="Oswald"/>
              </a:rPr>
              <a:t>Worker</a:t>
            </a:r>
            <a:endParaRPr lang="en" sz="5400" b="1" dirty="0">
              <a:latin typeface="Oswald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341201" y="1854927"/>
            <a:ext cx="2323619" cy="2638696"/>
            <a:chOff x="341201" y="1854927"/>
            <a:chExt cx="2323619" cy="2638696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8401" y="1854927"/>
              <a:ext cx="1463040" cy="1463040"/>
            </a:xfrm>
            <a:prstGeom prst="rect">
              <a:avLst/>
            </a:prstGeom>
          </p:spPr>
        </p:pic>
        <p:sp>
          <p:nvSpPr>
            <p:cNvPr id="7" name="Shape 54"/>
            <p:cNvSpPr txBox="1">
              <a:spLocks/>
            </p:cNvSpPr>
            <p:nvPr/>
          </p:nvSpPr>
          <p:spPr>
            <a:xfrm>
              <a:off x="373041" y="3695156"/>
              <a:ext cx="2291779" cy="79846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429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800"/>
                <a:buNone/>
                <a:defRPr sz="2800" b="0" i="0" u="none" strike="noStrike" cap="none">
                  <a:solidFill>
                    <a:schemeClr val="dk2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800"/>
                <a:buNone/>
                <a:defRPr sz="2800" b="0" i="0" u="none" strike="noStrike" cap="none">
                  <a:solidFill>
                    <a:schemeClr val="dk2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800"/>
                <a:buNone/>
                <a:defRPr sz="2800" b="0" i="0" u="none" strike="noStrike" cap="none">
                  <a:solidFill>
                    <a:schemeClr val="dk2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800"/>
                <a:buNone/>
                <a:defRPr sz="2800" b="0" i="0" u="none" strike="noStrike" cap="none">
                  <a:solidFill>
                    <a:schemeClr val="dk2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800"/>
                <a:buNone/>
                <a:defRPr sz="2800" b="0" i="0" u="none" strike="noStrike" cap="none">
                  <a:solidFill>
                    <a:schemeClr val="dk2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800"/>
                <a:buNone/>
                <a:defRPr sz="2800" b="0" i="0" u="none" strike="noStrike" cap="none">
                  <a:solidFill>
                    <a:schemeClr val="dk2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800"/>
                <a:buNone/>
                <a:defRPr sz="2800" b="0" i="0" u="none" strike="noStrike" cap="none">
                  <a:solidFill>
                    <a:schemeClr val="dk2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800"/>
                <a:buNone/>
                <a:defRPr sz="2800" b="0" i="0" u="none" strike="noStrike" cap="none">
                  <a:solidFill>
                    <a:schemeClr val="dk2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800"/>
                <a:buNone/>
                <a:defRPr sz="2800" b="0" i="0" u="none" strike="noStrike" cap="none">
                  <a:solidFill>
                    <a:schemeClr val="dk2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indent="0"/>
              <a:r>
                <a:rPr lang="en" sz="2000" b="1" dirty="0" smtClean="0">
                  <a:latin typeface="Oswald"/>
                </a:rPr>
                <a:t>Register </a:t>
              </a:r>
            </a:p>
            <a:p>
              <a:pPr marL="0" indent="0"/>
              <a:r>
                <a:rPr lang="en" sz="2000" b="1" dirty="0" smtClean="0">
                  <a:latin typeface="Oswald"/>
                </a:rPr>
                <a:t>via sms</a:t>
              </a:r>
              <a:endParaRPr lang="en" sz="2000" b="1" dirty="0">
                <a:latin typeface="Oswald"/>
              </a:endParaRPr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1201" y="3865789"/>
              <a:ext cx="457200" cy="457200"/>
            </a:xfrm>
            <a:prstGeom prst="rect">
              <a:avLst/>
            </a:prstGeom>
          </p:spPr>
        </p:pic>
      </p:grpSp>
      <p:grpSp>
        <p:nvGrpSpPr>
          <p:cNvPr id="14" name="Group 13"/>
          <p:cNvGrpSpPr/>
          <p:nvPr/>
        </p:nvGrpSpPr>
        <p:grpSpPr>
          <a:xfrm>
            <a:off x="3284579" y="2000704"/>
            <a:ext cx="2907529" cy="2492919"/>
            <a:chOff x="3284579" y="2000704"/>
            <a:chExt cx="2907529" cy="2492919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84580" y="2000704"/>
              <a:ext cx="1325880" cy="132588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11948" y="2071734"/>
              <a:ext cx="1280160" cy="1280160"/>
            </a:xfrm>
            <a:prstGeom prst="rect">
              <a:avLst/>
            </a:prstGeom>
          </p:spPr>
        </p:pic>
        <p:sp>
          <p:nvSpPr>
            <p:cNvPr id="8" name="Shape 54"/>
            <p:cNvSpPr txBox="1">
              <a:spLocks/>
            </p:cNvSpPr>
            <p:nvPr/>
          </p:nvSpPr>
          <p:spPr>
            <a:xfrm>
              <a:off x="3284579" y="3695156"/>
              <a:ext cx="2541451" cy="79846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429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800"/>
                <a:buNone/>
                <a:defRPr sz="2800" b="0" i="0" u="none" strike="noStrike" cap="none">
                  <a:solidFill>
                    <a:schemeClr val="dk2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800"/>
                <a:buNone/>
                <a:defRPr sz="2800" b="0" i="0" u="none" strike="noStrike" cap="none">
                  <a:solidFill>
                    <a:schemeClr val="dk2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800"/>
                <a:buNone/>
                <a:defRPr sz="2800" b="0" i="0" u="none" strike="noStrike" cap="none">
                  <a:solidFill>
                    <a:schemeClr val="dk2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800"/>
                <a:buNone/>
                <a:defRPr sz="2800" b="0" i="0" u="none" strike="noStrike" cap="none">
                  <a:solidFill>
                    <a:schemeClr val="dk2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800"/>
                <a:buNone/>
                <a:defRPr sz="2800" b="0" i="0" u="none" strike="noStrike" cap="none">
                  <a:solidFill>
                    <a:schemeClr val="dk2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800"/>
                <a:buNone/>
                <a:defRPr sz="2800" b="0" i="0" u="none" strike="noStrike" cap="none">
                  <a:solidFill>
                    <a:schemeClr val="dk2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800"/>
                <a:buNone/>
                <a:defRPr sz="2800" b="0" i="0" u="none" strike="noStrike" cap="none">
                  <a:solidFill>
                    <a:schemeClr val="dk2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800"/>
                <a:buNone/>
                <a:defRPr sz="2800" b="0" i="0" u="none" strike="noStrike" cap="none">
                  <a:solidFill>
                    <a:schemeClr val="dk2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800"/>
                <a:buNone/>
                <a:defRPr sz="2800" b="0" i="0" u="none" strike="noStrike" cap="none">
                  <a:solidFill>
                    <a:schemeClr val="dk2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indent="0"/>
              <a:r>
                <a:rPr lang="en" sz="2000" b="1" dirty="0" smtClean="0">
                  <a:latin typeface="Oswald"/>
                </a:rPr>
                <a:t>Verify your registration</a:t>
              </a:r>
              <a:endParaRPr lang="en" sz="2000" b="1" dirty="0">
                <a:latin typeface="Oswald"/>
              </a:endParaRPr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25127" y="3865789"/>
              <a:ext cx="457200" cy="457200"/>
            </a:xfrm>
            <a:prstGeom prst="rect">
              <a:avLst/>
            </a:prstGeom>
          </p:spPr>
        </p:pic>
      </p:grpSp>
      <p:grpSp>
        <p:nvGrpSpPr>
          <p:cNvPr id="15" name="Group 14"/>
          <p:cNvGrpSpPr/>
          <p:nvPr/>
        </p:nvGrpSpPr>
        <p:grpSpPr>
          <a:xfrm>
            <a:off x="6390681" y="1956028"/>
            <a:ext cx="2753319" cy="2694351"/>
            <a:chOff x="6390681" y="1956028"/>
            <a:chExt cx="2753319" cy="2694351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54856" y="1956028"/>
              <a:ext cx="2015427" cy="1511571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90681" y="3865789"/>
              <a:ext cx="457200" cy="457200"/>
            </a:xfrm>
            <a:prstGeom prst="rect">
              <a:avLst/>
            </a:prstGeom>
          </p:spPr>
        </p:pic>
        <p:sp>
          <p:nvSpPr>
            <p:cNvPr id="13" name="Shape 54"/>
            <p:cNvSpPr txBox="1">
              <a:spLocks/>
            </p:cNvSpPr>
            <p:nvPr/>
          </p:nvSpPr>
          <p:spPr>
            <a:xfrm>
              <a:off x="6754855" y="3851912"/>
              <a:ext cx="2389145" cy="79846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429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800"/>
                <a:buNone/>
                <a:defRPr sz="2800" b="0" i="0" u="none" strike="noStrike" cap="none">
                  <a:solidFill>
                    <a:schemeClr val="dk2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800"/>
                <a:buNone/>
                <a:defRPr sz="2800" b="0" i="0" u="none" strike="noStrike" cap="none">
                  <a:solidFill>
                    <a:schemeClr val="dk2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800"/>
                <a:buNone/>
                <a:defRPr sz="2800" b="0" i="0" u="none" strike="noStrike" cap="none">
                  <a:solidFill>
                    <a:schemeClr val="dk2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800"/>
                <a:buNone/>
                <a:defRPr sz="2800" b="0" i="0" u="none" strike="noStrike" cap="none">
                  <a:solidFill>
                    <a:schemeClr val="dk2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800"/>
                <a:buNone/>
                <a:defRPr sz="2800" b="0" i="0" u="none" strike="noStrike" cap="none">
                  <a:solidFill>
                    <a:schemeClr val="dk2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800"/>
                <a:buNone/>
                <a:defRPr sz="2800" b="0" i="0" u="none" strike="noStrike" cap="none">
                  <a:solidFill>
                    <a:schemeClr val="dk2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800"/>
                <a:buNone/>
                <a:defRPr sz="2800" b="0" i="0" u="none" strike="noStrike" cap="none">
                  <a:solidFill>
                    <a:schemeClr val="dk2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800"/>
                <a:buNone/>
                <a:defRPr sz="2800" b="0" i="0" u="none" strike="noStrike" cap="none">
                  <a:solidFill>
                    <a:schemeClr val="dk2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800"/>
                <a:buNone/>
                <a:defRPr sz="2800" b="0" i="0" u="none" strike="noStrike" cap="none">
                  <a:solidFill>
                    <a:schemeClr val="dk2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indent="0"/>
              <a:r>
                <a:rPr lang="en" sz="2000" b="1" dirty="0" smtClean="0">
                  <a:latin typeface="Oswald"/>
                </a:rPr>
                <a:t>Wait for a text or call from an employer</a:t>
              </a:r>
              <a:endParaRPr lang="en" sz="2000" b="1" dirty="0">
                <a:latin typeface="Oswal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67039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54"/>
          <p:cNvSpPr txBox="1">
            <a:spLocks noGrp="1"/>
          </p:cNvSpPr>
          <p:nvPr>
            <p:ph type="subTitle" idx="1"/>
          </p:nvPr>
        </p:nvSpPr>
        <p:spPr>
          <a:xfrm>
            <a:off x="373041" y="182880"/>
            <a:ext cx="3780947" cy="99277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/>
            <a:r>
              <a:rPr lang="en" sz="5400" b="1" dirty="0" smtClean="0">
                <a:latin typeface="Oswald"/>
              </a:rPr>
              <a:t>Employer</a:t>
            </a:r>
            <a:endParaRPr lang="en" sz="5400" b="1" dirty="0">
              <a:latin typeface="Oswald"/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3567519" y="2079082"/>
            <a:ext cx="2728047" cy="2414541"/>
            <a:chOff x="3489141" y="2079082"/>
            <a:chExt cx="2728047" cy="2414541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56410" y="2079082"/>
              <a:ext cx="1263058" cy="1263058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25160" y="2150112"/>
              <a:ext cx="1192028" cy="1192028"/>
            </a:xfrm>
            <a:prstGeom prst="rect">
              <a:avLst/>
            </a:prstGeom>
          </p:spPr>
        </p:pic>
        <p:sp>
          <p:nvSpPr>
            <p:cNvPr id="8" name="Shape 54"/>
            <p:cNvSpPr txBox="1">
              <a:spLocks/>
            </p:cNvSpPr>
            <p:nvPr/>
          </p:nvSpPr>
          <p:spPr>
            <a:xfrm>
              <a:off x="3598091" y="3695156"/>
              <a:ext cx="2541451" cy="79846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429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800"/>
                <a:buNone/>
                <a:defRPr sz="2800" b="0" i="0" u="none" strike="noStrike" cap="none">
                  <a:solidFill>
                    <a:schemeClr val="dk2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800"/>
                <a:buNone/>
                <a:defRPr sz="2800" b="0" i="0" u="none" strike="noStrike" cap="none">
                  <a:solidFill>
                    <a:schemeClr val="dk2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800"/>
                <a:buNone/>
                <a:defRPr sz="2800" b="0" i="0" u="none" strike="noStrike" cap="none">
                  <a:solidFill>
                    <a:schemeClr val="dk2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800"/>
                <a:buNone/>
                <a:defRPr sz="2800" b="0" i="0" u="none" strike="noStrike" cap="none">
                  <a:solidFill>
                    <a:schemeClr val="dk2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800"/>
                <a:buNone/>
                <a:defRPr sz="2800" b="0" i="0" u="none" strike="noStrike" cap="none">
                  <a:solidFill>
                    <a:schemeClr val="dk2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800"/>
                <a:buNone/>
                <a:defRPr sz="2800" b="0" i="0" u="none" strike="noStrike" cap="none">
                  <a:solidFill>
                    <a:schemeClr val="dk2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800"/>
                <a:buNone/>
                <a:defRPr sz="2800" b="0" i="0" u="none" strike="noStrike" cap="none">
                  <a:solidFill>
                    <a:schemeClr val="dk2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800"/>
                <a:buNone/>
                <a:defRPr sz="2800" b="0" i="0" u="none" strike="noStrike" cap="none">
                  <a:solidFill>
                    <a:schemeClr val="dk2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800"/>
                <a:buNone/>
                <a:defRPr sz="2800" b="0" i="0" u="none" strike="noStrike" cap="none">
                  <a:solidFill>
                    <a:schemeClr val="dk2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indent="0"/>
              <a:r>
                <a:rPr lang="en" sz="2000" b="1" dirty="0" smtClean="0">
                  <a:latin typeface="Oswald"/>
                </a:rPr>
                <a:t>Verify your registration</a:t>
              </a:r>
              <a:endParaRPr lang="en" sz="2000" b="1" dirty="0">
                <a:latin typeface="Oswald"/>
              </a:endParaRPr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89141" y="3865789"/>
              <a:ext cx="457200" cy="457200"/>
            </a:xfrm>
            <a:prstGeom prst="rect">
              <a:avLst/>
            </a:prstGeom>
          </p:spPr>
        </p:pic>
      </p:grpSp>
      <p:grpSp>
        <p:nvGrpSpPr>
          <p:cNvPr id="28" name="Group 27"/>
          <p:cNvGrpSpPr/>
          <p:nvPr/>
        </p:nvGrpSpPr>
        <p:grpSpPr>
          <a:xfrm>
            <a:off x="235185" y="2000703"/>
            <a:ext cx="2743147" cy="2571298"/>
            <a:chOff x="235185" y="2000703"/>
            <a:chExt cx="2743147" cy="2571298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5185" y="2000703"/>
              <a:ext cx="1263059" cy="1263059"/>
            </a:xfrm>
            <a:prstGeom prst="rect">
              <a:avLst/>
            </a:prstGeom>
          </p:spPr>
        </p:pic>
        <p:sp>
          <p:nvSpPr>
            <p:cNvPr id="7" name="Shape 54"/>
            <p:cNvSpPr txBox="1">
              <a:spLocks/>
            </p:cNvSpPr>
            <p:nvPr/>
          </p:nvSpPr>
          <p:spPr>
            <a:xfrm>
              <a:off x="686553" y="3773534"/>
              <a:ext cx="2291779" cy="79846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429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800"/>
                <a:buNone/>
                <a:defRPr sz="2800" b="0" i="0" u="none" strike="noStrike" cap="none">
                  <a:solidFill>
                    <a:schemeClr val="dk2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800"/>
                <a:buNone/>
                <a:defRPr sz="2800" b="0" i="0" u="none" strike="noStrike" cap="none">
                  <a:solidFill>
                    <a:schemeClr val="dk2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800"/>
                <a:buNone/>
                <a:defRPr sz="2800" b="0" i="0" u="none" strike="noStrike" cap="none">
                  <a:solidFill>
                    <a:schemeClr val="dk2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800"/>
                <a:buNone/>
                <a:defRPr sz="2800" b="0" i="0" u="none" strike="noStrike" cap="none">
                  <a:solidFill>
                    <a:schemeClr val="dk2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800"/>
                <a:buNone/>
                <a:defRPr sz="2800" b="0" i="0" u="none" strike="noStrike" cap="none">
                  <a:solidFill>
                    <a:schemeClr val="dk2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800"/>
                <a:buNone/>
                <a:defRPr sz="2800" b="0" i="0" u="none" strike="noStrike" cap="none">
                  <a:solidFill>
                    <a:schemeClr val="dk2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800"/>
                <a:buNone/>
                <a:defRPr sz="2800" b="0" i="0" u="none" strike="noStrike" cap="none">
                  <a:solidFill>
                    <a:schemeClr val="dk2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800"/>
                <a:buNone/>
                <a:defRPr sz="2800" b="0" i="0" u="none" strike="noStrike" cap="none">
                  <a:solidFill>
                    <a:schemeClr val="dk2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800"/>
                <a:buNone/>
                <a:defRPr sz="2800" b="0" i="0" u="none" strike="noStrike" cap="none">
                  <a:solidFill>
                    <a:schemeClr val="dk2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indent="0"/>
              <a:r>
                <a:rPr lang="en" sz="2000" b="1" dirty="0" smtClean="0">
                  <a:latin typeface="Oswald"/>
                </a:rPr>
                <a:t>Register </a:t>
              </a:r>
            </a:p>
            <a:p>
              <a:pPr marL="0" indent="0"/>
              <a:r>
                <a:rPr lang="en" sz="2000" b="1" dirty="0" smtClean="0">
                  <a:latin typeface="Oswald"/>
                </a:rPr>
                <a:t>via sms or K</a:t>
              </a:r>
              <a:r>
                <a:rPr lang="en-US" sz="2000" b="1" dirty="0" smtClean="0">
                  <a:latin typeface="Oswald"/>
                </a:rPr>
                <a:t>w</a:t>
              </a:r>
              <a:r>
                <a:rPr lang="en" sz="2000" b="1" dirty="0" smtClean="0">
                  <a:latin typeface="Oswald"/>
                </a:rPr>
                <a:t>elyo website</a:t>
              </a:r>
              <a:endParaRPr lang="en" sz="2000" b="1" dirty="0">
                <a:latin typeface="Oswald"/>
              </a:endParaRPr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3041" y="3865789"/>
              <a:ext cx="457200" cy="457200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45069" y="2071734"/>
              <a:ext cx="1395865" cy="1395865"/>
            </a:xfrm>
            <a:prstGeom prst="rect">
              <a:avLst/>
            </a:prstGeom>
          </p:spPr>
        </p:pic>
      </p:grpSp>
      <p:grpSp>
        <p:nvGrpSpPr>
          <p:cNvPr id="29" name="Group 28"/>
          <p:cNvGrpSpPr/>
          <p:nvPr/>
        </p:nvGrpSpPr>
        <p:grpSpPr>
          <a:xfrm>
            <a:off x="6390681" y="2089536"/>
            <a:ext cx="2431853" cy="2404087"/>
            <a:chOff x="6390681" y="2089536"/>
            <a:chExt cx="2431853" cy="2404087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90681" y="3865789"/>
              <a:ext cx="457200" cy="457200"/>
            </a:xfrm>
            <a:prstGeom prst="rect">
              <a:avLst/>
            </a:prstGeom>
          </p:spPr>
        </p:pic>
        <p:sp>
          <p:nvSpPr>
            <p:cNvPr id="13" name="Shape 54"/>
            <p:cNvSpPr txBox="1">
              <a:spLocks/>
            </p:cNvSpPr>
            <p:nvPr/>
          </p:nvSpPr>
          <p:spPr>
            <a:xfrm>
              <a:off x="6807107" y="3695156"/>
              <a:ext cx="2015427" cy="79846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429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800"/>
                <a:buNone/>
                <a:defRPr sz="2800" b="0" i="0" u="none" strike="noStrike" cap="none">
                  <a:solidFill>
                    <a:schemeClr val="dk2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800"/>
                <a:buNone/>
                <a:defRPr sz="2800" b="0" i="0" u="none" strike="noStrike" cap="none">
                  <a:solidFill>
                    <a:schemeClr val="dk2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800"/>
                <a:buNone/>
                <a:defRPr sz="2800" b="0" i="0" u="none" strike="noStrike" cap="none">
                  <a:solidFill>
                    <a:schemeClr val="dk2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800"/>
                <a:buNone/>
                <a:defRPr sz="2800" b="0" i="0" u="none" strike="noStrike" cap="none">
                  <a:solidFill>
                    <a:schemeClr val="dk2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800"/>
                <a:buNone/>
                <a:defRPr sz="2800" b="0" i="0" u="none" strike="noStrike" cap="none">
                  <a:solidFill>
                    <a:schemeClr val="dk2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800"/>
                <a:buNone/>
                <a:defRPr sz="2800" b="0" i="0" u="none" strike="noStrike" cap="none">
                  <a:solidFill>
                    <a:schemeClr val="dk2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800"/>
                <a:buNone/>
                <a:defRPr sz="2800" b="0" i="0" u="none" strike="noStrike" cap="none">
                  <a:solidFill>
                    <a:schemeClr val="dk2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800"/>
                <a:buNone/>
                <a:defRPr sz="2800" b="0" i="0" u="none" strike="noStrike" cap="none">
                  <a:solidFill>
                    <a:schemeClr val="dk2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800"/>
                <a:buNone/>
                <a:defRPr sz="2800" b="0" i="0" u="none" strike="noStrike" cap="none">
                  <a:solidFill>
                    <a:schemeClr val="dk2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indent="0"/>
              <a:r>
                <a:rPr lang="en" sz="2000" b="1" dirty="0" smtClean="0">
                  <a:latin typeface="Oswald"/>
                </a:rPr>
                <a:t>Call/text your desired worker</a:t>
              </a:r>
              <a:endParaRPr lang="en" sz="2000" b="1" dirty="0">
                <a:latin typeface="Oswald"/>
              </a:endParaRPr>
            </a:p>
          </p:txBody>
        </p:sp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6768" y="2089536"/>
              <a:ext cx="1371600" cy="1371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41155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6" t="697" r="4432" b="16421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Shape 54"/>
          <p:cNvSpPr txBox="1">
            <a:spLocks/>
          </p:cNvSpPr>
          <p:nvPr/>
        </p:nvSpPr>
        <p:spPr>
          <a:xfrm>
            <a:off x="2681527" y="2075362"/>
            <a:ext cx="3780947" cy="992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/>
            <a:r>
              <a:rPr lang="en" sz="5400" b="1" dirty="0" smtClean="0">
                <a:solidFill>
                  <a:schemeClr val="bg1"/>
                </a:solidFill>
                <a:latin typeface="Oswald"/>
              </a:rPr>
              <a:t>DEMO</a:t>
            </a:r>
            <a:endParaRPr lang="en" sz="5400" b="1" dirty="0">
              <a:solidFill>
                <a:schemeClr val="bg1"/>
              </a:solidFill>
              <a:latin typeface="Oswald"/>
            </a:endParaRPr>
          </a:p>
        </p:txBody>
      </p:sp>
    </p:spTree>
    <p:extLst>
      <p:ext uri="{BB962C8B-B14F-4D97-AF65-F5344CB8AC3E}">
        <p14:creationId xmlns:p14="http://schemas.microsoft.com/office/powerpoint/2010/main" val="110089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6" t="697" r="4432" b="16421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Shape 54"/>
          <p:cNvSpPr txBox="1">
            <a:spLocks/>
          </p:cNvSpPr>
          <p:nvPr/>
        </p:nvSpPr>
        <p:spPr>
          <a:xfrm>
            <a:off x="-96983" y="4647111"/>
            <a:ext cx="8977746" cy="10055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000" b="1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swald"/>
              </a:rPr>
              <a:t>Inclusive </a:t>
            </a:r>
          </a:p>
        </p:txBody>
      </p:sp>
      <p:sp>
        <p:nvSpPr>
          <p:cNvPr id="5" name="Shape 54"/>
          <p:cNvSpPr txBox="1">
            <a:spLocks/>
          </p:cNvSpPr>
          <p:nvPr/>
        </p:nvSpPr>
        <p:spPr>
          <a:xfrm>
            <a:off x="1787236" y="2436222"/>
            <a:ext cx="6172200" cy="992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lnSpc>
                <a:spcPct val="90000"/>
              </a:lnSpc>
            </a:pPr>
            <a:r>
              <a:rPr lang="en-US" alt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swald"/>
              </a:rPr>
              <a:t>Leveraging technological innovations for building the nation</a:t>
            </a:r>
            <a:endParaRPr lang="en-US" alt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swald"/>
            </a:endParaRPr>
          </a:p>
        </p:txBody>
      </p:sp>
      <p:sp>
        <p:nvSpPr>
          <p:cNvPr id="8" name="Shape 54"/>
          <p:cNvSpPr txBox="1">
            <a:spLocks/>
          </p:cNvSpPr>
          <p:nvPr/>
        </p:nvSpPr>
        <p:spPr>
          <a:xfrm>
            <a:off x="-96983" y="5173586"/>
            <a:ext cx="8977746" cy="10055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000" b="1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swald"/>
              </a:rPr>
              <a:t>Empowering</a:t>
            </a:r>
          </a:p>
        </p:txBody>
      </p:sp>
      <p:sp>
        <p:nvSpPr>
          <p:cNvPr id="9" name="Shape 54"/>
          <p:cNvSpPr txBox="1">
            <a:spLocks/>
          </p:cNvSpPr>
          <p:nvPr/>
        </p:nvSpPr>
        <p:spPr>
          <a:xfrm>
            <a:off x="-96983" y="5720843"/>
            <a:ext cx="8977746" cy="10055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000" b="1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swald"/>
              </a:rPr>
              <a:t>Sustainable</a:t>
            </a:r>
          </a:p>
        </p:txBody>
      </p:sp>
    </p:spTree>
    <p:extLst>
      <p:ext uri="{BB962C8B-B14F-4D97-AF65-F5344CB8AC3E}">
        <p14:creationId xmlns:p14="http://schemas.microsoft.com/office/powerpoint/2010/main" val="3590538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6" t="697" r="4432" b="16421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Shape 54"/>
          <p:cNvSpPr txBox="1">
            <a:spLocks/>
          </p:cNvSpPr>
          <p:nvPr/>
        </p:nvSpPr>
        <p:spPr>
          <a:xfrm>
            <a:off x="2244436" y="2075362"/>
            <a:ext cx="4842163" cy="992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/>
            <a:r>
              <a:rPr lang="en" sz="5400" b="1" dirty="0" smtClean="0">
                <a:solidFill>
                  <a:schemeClr val="bg1"/>
                </a:solidFill>
                <a:latin typeface="Oswald"/>
              </a:rPr>
              <a:t>Questions? </a:t>
            </a:r>
            <a:r>
              <a:rPr lang="en" sz="5400" b="1" dirty="0" smtClean="0">
                <a:solidFill>
                  <a:schemeClr val="bg1"/>
                </a:solidFill>
                <a:latin typeface="Oswald"/>
                <a:sym typeface="Wingdings" panose="05000000000000000000" pitchFamily="2" charset="2"/>
              </a:rPr>
              <a:t></a:t>
            </a:r>
            <a:endParaRPr lang="en" sz="5400" b="1" dirty="0">
              <a:solidFill>
                <a:schemeClr val="bg1"/>
              </a:solidFill>
              <a:latin typeface="Oswald"/>
            </a:endParaRPr>
          </a:p>
        </p:txBody>
      </p:sp>
    </p:spTree>
    <p:extLst>
      <p:ext uri="{BB962C8B-B14F-4D97-AF65-F5344CB8AC3E}">
        <p14:creationId xmlns:p14="http://schemas.microsoft.com/office/powerpoint/2010/main" val="4016074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675482" y="-130607"/>
            <a:ext cx="7793037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9pPr>
          </a:lstStyle>
          <a:p>
            <a:r>
              <a:rPr lang="en-US" dirty="0" smtClean="0">
                <a:latin typeface="Oswald"/>
              </a:rPr>
              <a:t>Income Distribution</a:t>
            </a:r>
            <a:r>
              <a:rPr lang="en-US" sz="3600" baseline="-25000" dirty="0" smtClean="0">
                <a:latin typeface="Oswald"/>
              </a:rPr>
              <a:t> PSA</a:t>
            </a:r>
            <a:endParaRPr lang="en-US" sz="3600" baseline="-25000" dirty="0">
              <a:latin typeface="Oswald"/>
            </a:endParaRPr>
          </a:p>
        </p:txBody>
      </p:sp>
      <p:graphicFrame>
        <p:nvGraphicFramePr>
          <p:cNvPr id="6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54329912"/>
              </p:ext>
            </p:extLst>
          </p:nvPr>
        </p:nvGraphicFramePr>
        <p:xfrm>
          <a:off x="736600" y="1012393"/>
          <a:ext cx="7670800" cy="401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431921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167047"/>
            <a:ext cx="4260546" cy="2911375"/>
            <a:chOff x="0" y="-167047"/>
            <a:chExt cx="4260546" cy="2911375"/>
          </a:xfrm>
        </p:grpSpPr>
        <p:pic>
          <p:nvPicPr>
            <p:cNvPr id="3" name="Shape 50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0" y="-167047"/>
              <a:ext cx="4260546" cy="29113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" name="Shape 504"/>
            <p:cNvSpPr txBox="1"/>
            <p:nvPr/>
          </p:nvSpPr>
          <p:spPr>
            <a:xfrm>
              <a:off x="0" y="2120395"/>
              <a:ext cx="2558100" cy="608100"/>
            </a:xfrm>
            <a:prstGeom prst="rect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600" dirty="0">
                  <a:solidFill>
                    <a:schemeClr val="lt1"/>
                  </a:solidFill>
                  <a:latin typeface="Oswald"/>
                  <a:ea typeface="Oswald"/>
                  <a:cs typeface="Oswald"/>
                  <a:sym typeface="Oswald"/>
                </a:rPr>
                <a:t>primary</a:t>
              </a:r>
              <a:endParaRPr sz="3600" dirty="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2038229" y="1074731"/>
            <a:ext cx="4444634" cy="3399931"/>
            <a:chOff x="2038229" y="1074731"/>
            <a:chExt cx="4444634" cy="3399931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8229" y="1074731"/>
              <a:ext cx="4444634" cy="3339193"/>
            </a:xfrm>
            <a:prstGeom prst="rect">
              <a:avLst/>
            </a:prstGeom>
          </p:spPr>
        </p:pic>
        <p:sp>
          <p:nvSpPr>
            <p:cNvPr id="8" name="Shape 504"/>
            <p:cNvSpPr txBox="1"/>
            <p:nvPr/>
          </p:nvSpPr>
          <p:spPr>
            <a:xfrm>
              <a:off x="2038229" y="3866562"/>
              <a:ext cx="2558100" cy="608100"/>
            </a:xfrm>
            <a:prstGeom prst="rect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600" dirty="0" smtClean="0">
                  <a:solidFill>
                    <a:schemeClr val="lt1"/>
                  </a:solidFill>
                  <a:latin typeface="Oswald"/>
                  <a:ea typeface="Oswald"/>
                  <a:cs typeface="Oswald"/>
                  <a:sym typeface="Oswald"/>
                </a:rPr>
                <a:t>secondary</a:t>
              </a:r>
              <a:endParaRPr sz="3600" dirty="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381897" y="2612380"/>
            <a:ext cx="3762103" cy="2531120"/>
            <a:chOff x="5381897" y="2634207"/>
            <a:chExt cx="3762103" cy="253112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81897" y="2634207"/>
              <a:ext cx="3762103" cy="2509294"/>
            </a:xfrm>
            <a:prstGeom prst="rect">
              <a:avLst/>
            </a:prstGeom>
          </p:spPr>
        </p:pic>
        <p:sp>
          <p:nvSpPr>
            <p:cNvPr id="9" name="Shape 504"/>
            <p:cNvSpPr txBox="1"/>
            <p:nvPr/>
          </p:nvSpPr>
          <p:spPr>
            <a:xfrm>
              <a:off x="5381897" y="4557227"/>
              <a:ext cx="2558100" cy="608100"/>
            </a:xfrm>
            <a:prstGeom prst="rect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600" dirty="0" smtClean="0">
                  <a:solidFill>
                    <a:schemeClr val="lt1"/>
                  </a:solidFill>
                  <a:latin typeface="Oswald"/>
                  <a:ea typeface="Oswald"/>
                  <a:cs typeface="Oswald"/>
                  <a:sym typeface="Oswald"/>
                </a:rPr>
                <a:t>tertiary</a:t>
              </a:r>
              <a:endParaRPr sz="3600" dirty="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31038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555" b="35770"/>
          <a:stretch/>
        </p:blipFill>
        <p:spPr>
          <a:xfrm>
            <a:off x="2007982" y="1854769"/>
            <a:ext cx="4878576" cy="13988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783" b="31496"/>
          <a:stretch/>
        </p:blipFill>
        <p:spPr>
          <a:xfrm>
            <a:off x="0" y="3145079"/>
            <a:ext cx="5143500" cy="109138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06" t="24078" r="13549" b="26767"/>
          <a:stretch/>
        </p:blipFill>
        <p:spPr>
          <a:xfrm>
            <a:off x="5486400" y="3690769"/>
            <a:ext cx="3657600" cy="133611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1298" y="927189"/>
            <a:ext cx="3102691" cy="11104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343"/>
          <a:stretch/>
        </p:blipFill>
        <p:spPr>
          <a:xfrm>
            <a:off x="439038" y="318962"/>
            <a:ext cx="4265424" cy="1216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704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2496" y="1912534"/>
            <a:ext cx="3542312" cy="24187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55" t="-4588" r="50380" b="4588"/>
          <a:stretch/>
        </p:blipFill>
        <p:spPr>
          <a:xfrm>
            <a:off x="-305491" y="-443055"/>
            <a:ext cx="3900608" cy="633563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3"/>
          <a:stretch/>
        </p:blipFill>
        <p:spPr>
          <a:xfrm>
            <a:off x="3595117" y="0"/>
            <a:ext cx="3183037" cy="192835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3"/>
          <a:stretch/>
        </p:blipFill>
        <p:spPr>
          <a:xfrm>
            <a:off x="3532496" y="4273935"/>
            <a:ext cx="3183037" cy="192835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334"/>
          <a:stretch/>
        </p:blipFill>
        <p:spPr>
          <a:xfrm>
            <a:off x="6259393" y="0"/>
            <a:ext cx="3738062" cy="7773948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6442273" y="948905"/>
            <a:ext cx="3281922" cy="888406"/>
          </a:xfrm>
          <a:prstGeom prst="ellipse">
            <a:avLst/>
          </a:prstGeom>
          <a:noFill/>
          <a:ln w="1905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191"/>
          <a:stretch/>
        </p:blipFill>
        <p:spPr>
          <a:xfrm>
            <a:off x="-372901" y="0"/>
            <a:ext cx="3045763" cy="5143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466"/>
          <a:stretch/>
        </p:blipFill>
        <p:spPr>
          <a:xfrm>
            <a:off x="986976" y="0"/>
            <a:ext cx="3162994" cy="51435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6851" y="0"/>
            <a:ext cx="6797149" cy="51435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-1222015" y="4374059"/>
            <a:ext cx="4417981" cy="769441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4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swald"/>
              </a:rPr>
              <a:t>Tubero</a:t>
            </a:r>
            <a:endParaRPr lang="en-US" sz="4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swald"/>
            </a:endParaRPr>
          </a:p>
        </p:txBody>
      </p:sp>
    </p:spTree>
    <p:extLst>
      <p:ext uri="{BB962C8B-B14F-4D97-AF65-F5344CB8AC3E}">
        <p14:creationId xmlns:p14="http://schemas.microsoft.com/office/powerpoint/2010/main" val="3342761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760"/>
          <a:stretch/>
        </p:blipFill>
        <p:spPr>
          <a:xfrm>
            <a:off x="6260122" y="0"/>
            <a:ext cx="2883877" cy="51435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744146" cy="51435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872073" y="4374059"/>
            <a:ext cx="5464189" cy="769441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4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swald"/>
              </a:rPr>
              <a:t>Karpintero</a:t>
            </a:r>
            <a:endParaRPr lang="en-US" sz="4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swald"/>
            </a:endParaRPr>
          </a:p>
        </p:txBody>
      </p:sp>
    </p:spTree>
    <p:extLst>
      <p:ext uri="{BB962C8B-B14F-4D97-AF65-F5344CB8AC3E}">
        <p14:creationId xmlns:p14="http://schemas.microsoft.com/office/powerpoint/2010/main" val="2208690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644185" cy="542485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-642097" y="4374059"/>
            <a:ext cx="5464189" cy="769441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4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swald"/>
              </a:rPr>
              <a:t>Welder</a:t>
            </a:r>
            <a:endParaRPr lang="en-US" sz="4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swald"/>
            </a:endParaRPr>
          </a:p>
        </p:txBody>
      </p:sp>
    </p:spTree>
    <p:extLst>
      <p:ext uri="{BB962C8B-B14F-4D97-AF65-F5344CB8AC3E}">
        <p14:creationId xmlns:p14="http://schemas.microsoft.com/office/powerpoint/2010/main" val="4145333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366</TotalTime>
  <Words>961</Words>
  <Application>Microsoft Office PowerPoint</Application>
  <PresentationFormat>On-screen Show (16:9)</PresentationFormat>
  <Paragraphs>569</Paragraphs>
  <Slides>27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Arial</vt:lpstr>
      <vt:lpstr>Oswald</vt:lpstr>
      <vt:lpstr>Tahoma</vt:lpstr>
      <vt:lpstr>Wingdings</vt:lpstr>
      <vt:lpstr>Simple Light</vt:lpstr>
      <vt:lpstr>Maroon Hacks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Bernadette Misa</dc:creator>
  <cp:lastModifiedBy>Bernadette Misa</cp:lastModifiedBy>
  <cp:revision>35</cp:revision>
  <dcterms:modified xsi:type="dcterms:W3CDTF">2018-01-28T04:45:43Z</dcterms:modified>
</cp:coreProperties>
</file>